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handoutMasterIdLst>
    <p:handoutMasterId r:id="rId78"/>
  </p:handoutMasterIdLst>
  <p:sldIdLst>
    <p:sldId id="340" r:id="rId2"/>
    <p:sldId id="421" r:id="rId3"/>
    <p:sldId id="339" r:id="rId4"/>
    <p:sldId id="357" r:id="rId5"/>
    <p:sldId id="380" r:id="rId6"/>
    <p:sldId id="304" r:id="rId7"/>
    <p:sldId id="378" r:id="rId8"/>
    <p:sldId id="379" r:id="rId9"/>
    <p:sldId id="257" r:id="rId10"/>
    <p:sldId id="262" r:id="rId11"/>
    <p:sldId id="366" r:id="rId12"/>
    <p:sldId id="402" r:id="rId13"/>
    <p:sldId id="362" r:id="rId14"/>
    <p:sldId id="259" r:id="rId15"/>
    <p:sldId id="260" r:id="rId16"/>
    <p:sldId id="358" r:id="rId17"/>
    <p:sldId id="270" r:id="rId18"/>
    <p:sldId id="375" r:id="rId19"/>
    <p:sldId id="367" r:id="rId20"/>
    <p:sldId id="363" r:id="rId21"/>
    <p:sldId id="374" r:id="rId22"/>
    <p:sldId id="360" r:id="rId23"/>
    <p:sldId id="364" r:id="rId24"/>
    <p:sldId id="365" r:id="rId25"/>
    <p:sldId id="373" r:id="rId26"/>
    <p:sldId id="355" r:id="rId27"/>
    <p:sldId id="287" r:id="rId28"/>
    <p:sldId id="359" r:id="rId29"/>
    <p:sldId id="370" r:id="rId30"/>
    <p:sldId id="376" r:id="rId31"/>
    <p:sldId id="372" r:id="rId32"/>
    <p:sldId id="351" r:id="rId33"/>
    <p:sldId id="419" r:id="rId34"/>
    <p:sldId id="271" r:id="rId35"/>
    <p:sldId id="414" r:id="rId36"/>
    <p:sldId id="392" r:id="rId37"/>
    <p:sldId id="426" r:id="rId38"/>
    <p:sldId id="342" r:id="rId39"/>
    <p:sldId id="398" r:id="rId40"/>
    <p:sldId id="302" r:id="rId41"/>
    <p:sldId id="397" r:id="rId42"/>
    <p:sldId id="349" r:id="rId43"/>
    <p:sldId id="405" r:id="rId44"/>
    <p:sldId id="388" r:id="rId45"/>
    <p:sldId id="396" r:id="rId46"/>
    <p:sldId id="418" r:id="rId47"/>
    <p:sldId id="354" r:id="rId48"/>
    <p:sldId id="292" r:id="rId49"/>
    <p:sldId id="329" r:id="rId50"/>
    <p:sldId id="425" r:id="rId51"/>
    <p:sldId id="407" r:id="rId52"/>
    <p:sldId id="409" r:id="rId53"/>
    <p:sldId id="394" r:id="rId54"/>
    <p:sldId id="347" r:id="rId55"/>
    <p:sldId id="420" r:id="rId56"/>
    <p:sldId id="429" r:id="rId57"/>
    <p:sldId id="356" r:id="rId58"/>
    <p:sldId id="410" r:id="rId59"/>
    <p:sldId id="382" r:id="rId60"/>
    <p:sldId id="377" r:id="rId61"/>
    <p:sldId id="386" r:id="rId62"/>
    <p:sldId id="412" r:id="rId63"/>
    <p:sldId id="413" r:id="rId64"/>
    <p:sldId id="403" r:id="rId65"/>
    <p:sldId id="390" r:id="rId66"/>
    <p:sldId id="383" r:id="rId67"/>
    <p:sldId id="369" r:id="rId68"/>
    <p:sldId id="399" r:id="rId69"/>
    <p:sldId id="422" r:id="rId70"/>
    <p:sldId id="423" r:id="rId71"/>
    <p:sldId id="427" r:id="rId72"/>
    <p:sldId id="428" r:id="rId73"/>
    <p:sldId id="408" r:id="rId74"/>
    <p:sldId id="424" r:id="rId75"/>
    <p:sldId id="417" r:id="rId76"/>
  </p:sldIdLst>
  <p:sldSz cx="9144000" cy="6858000" type="screen4x3"/>
  <p:notesSz cx="6858000" cy="9144000"/>
  <p:defaultTextStyle>
    <a:defPPr>
      <a:defRPr lang="hu-HU"/>
    </a:defPPr>
    <a:lvl1pPr algn="l" rtl="0" fontAlgn="base">
      <a:spcBef>
        <a:spcPct val="0"/>
      </a:spcBef>
      <a:spcAft>
        <a:spcPct val="0"/>
      </a:spcAft>
      <a:defRPr sz="2000" kern="1200">
        <a:solidFill>
          <a:schemeClr val="tx1"/>
        </a:solidFill>
        <a:latin typeface="Trebuchet MS" pitchFamily="34" charset="0"/>
        <a:ea typeface="+mn-ea"/>
        <a:cs typeface="+mn-cs"/>
      </a:defRPr>
    </a:lvl1pPr>
    <a:lvl2pPr marL="457200" algn="l" rtl="0" fontAlgn="base">
      <a:spcBef>
        <a:spcPct val="0"/>
      </a:spcBef>
      <a:spcAft>
        <a:spcPct val="0"/>
      </a:spcAft>
      <a:defRPr sz="2000" kern="1200">
        <a:solidFill>
          <a:schemeClr val="tx1"/>
        </a:solidFill>
        <a:latin typeface="Trebuchet MS" pitchFamily="34" charset="0"/>
        <a:ea typeface="+mn-ea"/>
        <a:cs typeface="+mn-cs"/>
      </a:defRPr>
    </a:lvl2pPr>
    <a:lvl3pPr marL="914400" algn="l" rtl="0" fontAlgn="base">
      <a:spcBef>
        <a:spcPct val="0"/>
      </a:spcBef>
      <a:spcAft>
        <a:spcPct val="0"/>
      </a:spcAft>
      <a:defRPr sz="2000" kern="1200">
        <a:solidFill>
          <a:schemeClr val="tx1"/>
        </a:solidFill>
        <a:latin typeface="Trebuchet MS" pitchFamily="34" charset="0"/>
        <a:ea typeface="+mn-ea"/>
        <a:cs typeface="+mn-cs"/>
      </a:defRPr>
    </a:lvl3pPr>
    <a:lvl4pPr marL="1371600" algn="l" rtl="0" fontAlgn="base">
      <a:spcBef>
        <a:spcPct val="0"/>
      </a:spcBef>
      <a:spcAft>
        <a:spcPct val="0"/>
      </a:spcAft>
      <a:defRPr sz="2000" kern="1200">
        <a:solidFill>
          <a:schemeClr val="tx1"/>
        </a:solidFill>
        <a:latin typeface="Trebuchet MS" pitchFamily="34" charset="0"/>
        <a:ea typeface="+mn-ea"/>
        <a:cs typeface="+mn-cs"/>
      </a:defRPr>
    </a:lvl4pPr>
    <a:lvl5pPr marL="1828800" algn="l" rtl="0" fontAlgn="base">
      <a:spcBef>
        <a:spcPct val="0"/>
      </a:spcBef>
      <a:spcAft>
        <a:spcPct val="0"/>
      </a:spcAft>
      <a:defRPr sz="2000" kern="1200">
        <a:solidFill>
          <a:schemeClr val="tx1"/>
        </a:solidFill>
        <a:latin typeface="Trebuchet MS" pitchFamily="34" charset="0"/>
        <a:ea typeface="+mn-ea"/>
        <a:cs typeface="+mn-cs"/>
      </a:defRPr>
    </a:lvl5pPr>
    <a:lvl6pPr marL="2286000" algn="l" defTabSz="914400" rtl="0" eaLnBrk="1" latinLnBrk="0" hangingPunct="1">
      <a:defRPr sz="2000" kern="1200">
        <a:solidFill>
          <a:schemeClr val="tx1"/>
        </a:solidFill>
        <a:latin typeface="Trebuchet MS" pitchFamily="34" charset="0"/>
        <a:ea typeface="+mn-ea"/>
        <a:cs typeface="+mn-cs"/>
      </a:defRPr>
    </a:lvl6pPr>
    <a:lvl7pPr marL="2743200" algn="l" defTabSz="914400" rtl="0" eaLnBrk="1" latinLnBrk="0" hangingPunct="1">
      <a:defRPr sz="2000" kern="1200">
        <a:solidFill>
          <a:schemeClr val="tx1"/>
        </a:solidFill>
        <a:latin typeface="Trebuchet MS" pitchFamily="34" charset="0"/>
        <a:ea typeface="+mn-ea"/>
        <a:cs typeface="+mn-cs"/>
      </a:defRPr>
    </a:lvl7pPr>
    <a:lvl8pPr marL="3200400" algn="l" defTabSz="914400" rtl="0" eaLnBrk="1" latinLnBrk="0" hangingPunct="1">
      <a:defRPr sz="2000" kern="1200">
        <a:solidFill>
          <a:schemeClr val="tx1"/>
        </a:solidFill>
        <a:latin typeface="Trebuchet MS" pitchFamily="34" charset="0"/>
        <a:ea typeface="+mn-ea"/>
        <a:cs typeface="+mn-cs"/>
      </a:defRPr>
    </a:lvl8pPr>
    <a:lvl9pPr marL="3657600" algn="l" defTabSz="914400" rtl="0" eaLnBrk="1" latinLnBrk="0" hangingPunct="1">
      <a:defRPr sz="2000"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CD"/>
    <a:srgbClr val="FFFCE7"/>
    <a:srgbClr val="FFDC6D"/>
  </p:clrMru>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6621" autoAdjust="0"/>
    <p:restoredTop sz="94660"/>
  </p:normalViewPr>
  <p:slideViewPr>
    <p:cSldViewPr>
      <p:cViewPr>
        <p:scale>
          <a:sx n="100" d="100"/>
          <a:sy n="100" d="100"/>
        </p:scale>
        <p:origin x="-1224" y="-22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90"/>
    </p:cViewPr>
  </p:sorterViewPr>
  <p:notesViewPr>
    <p:cSldViewPr>
      <p:cViewPr varScale="1">
        <p:scale>
          <a:sx n="85" d="100"/>
          <a:sy n="85" d="100"/>
        </p:scale>
        <p:origin x="-315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hu-HU" dirty="0"/>
          </a:p>
        </p:txBody>
      </p:sp>
      <p:sp>
        <p:nvSpPr>
          <p:cNvPr id="839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hu-HU" dirty="0"/>
          </a:p>
        </p:txBody>
      </p:sp>
      <p:sp>
        <p:nvSpPr>
          <p:cNvPr id="839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hu-HU" dirty="0"/>
          </a:p>
        </p:txBody>
      </p:sp>
      <p:sp>
        <p:nvSpPr>
          <p:cNvPr id="839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286F3E7A-9A83-4D15-ADE7-1B2943E05851}" type="slidenum">
              <a:rPr lang="hu-HU"/>
              <a:pPr/>
              <a:t>‹#›</a:t>
            </a:fld>
            <a:endParaRPr lang="hu-HU"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dirty="0"/>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FBE128-B6BC-46CC-8A0C-A9F2F8B57EC8}" type="datetimeFigureOut">
              <a:rPr lang="hu-HU" smtClean="0"/>
              <a:pPr/>
              <a:t>2019.01.07.</a:t>
            </a:fld>
            <a:endParaRPr lang="hu-HU" dirty="0"/>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dirty="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dirty="0"/>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F68394A-E1C6-473C-8879-0DB77B508509}" type="slidenum">
              <a:rPr lang="hu-HU" smtClean="0"/>
              <a:pPr/>
              <a:t>‹#›</a:t>
            </a:fld>
            <a:endParaRPr lang="hu-HU"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Megjegyzem hogy …</a:t>
            </a:r>
            <a:r>
              <a:rPr lang="hu-HU" dirty="0" err="1" smtClean="0"/>
              <a:t>stb</a:t>
            </a:r>
            <a:endParaRPr lang="hu-HU" dirty="0"/>
          </a:p>
        </p:txBody>
      </p:sp>
      <p:sp>
        <p:nvSpPr>
          <p:cNvPr id="4" name="Dia számának helye 3"/>
          <p:cNvSpPr>
            <a:spLocks noGrp="1"/>
          </p:cNvSpPr>
          <p:nvPr>
            <p:ph type="sldNum" sz="quarter" idx="10"/>
          </p:nvPr>
        </p:nvSpPr>
        <p:spPr/>
        <p:txBody>
          <a:bodyPr/>
          <a:lstStyle/>
          <a:p>
            <a:fld id="{8F68394A-E1C6-473C-8879-0DB77B508509}" type="slidenum">
              <a:rPr lang="hu-HU" smtClean="0"/>
              <a:pPr/>
              <a:t>21</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endParaRPr lang="hu-HU" dirty="0"/>
          </a:p>
        </p:txBody>
      </p:sp>
      <p:sp>
        <p:nvSpPr>
          <p:cNvPr id="5" name="Élőláb helye 4"/>
          <p:cNvSpPr>
            <a:spLocks noGrp="1"/>
          </p:cNvSpPr>
          <p:nvPr>
            <p:ph type="ftr" sz="quarter" idx="11"/>
          </p:nvPr>
        </p:nvSpPr>
        <p:spPr/>
        <p:txBody>
          <a:bodyPr/>
          <a:lstStyle>
            <a:lvl1pPr>
              <a:defRPr/>
            </a:lvl1pPr>
          </a:lstStyle>
          <a:p>
            <a:endParaRPr lang="hu-HU" dirty="0"/>
          </a:p>
        </p:txBody>
      </p:sp>
      <p:sp>
        <p:nvSpPr>
          <p:cNvPr id="6" name="Dia számának helye 5"/>
          <p:cNvSpPr>
            <a:spLocks noGrp="1"/>
          </p:cNvSpPr>
          <p:nvPr>
            <p:ph type="sldNum" sz="quarter" idx="12"/>
          </p:nvPr>
        </p:nvSpPr>
        <p:spPr/>
        <p:txBody>
          <a:bodyPr/>
          <a:lstStyle>
            <a:lvl1pPr>
              <a:defRPr/>
            </a:lvl1pPr>
          </a:lstStyle>
          <a:p>
            <a:fld id="{4D8D44B6-3513-41EF-A080-1E3984F3D58F}" type="slidenum">
              <a:rPr lang="hu-HU"/>
              <a:pPr/>
              <a:t>‹#›</a:t>
            </a:fld>
            <a:endParaRPr lang="hu-H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dirty="0"/>
          </a:p>
        </p:txBody>
      </p:sp>
      <p:sp>
        <p:nvSpPr>
          <p:cNvPr id="5" name="Élőláb helye 4"/>
          <p:cNvSpPr>
            <a:spLocks noGrp="1"/>
          </p:cNvSpPr>
          <p:nvPr>
            <p:ph type="ftr" sz="quarter" idx="11"/>
          </p:nvPr>
        </p:nvSpPr>
        <p:spPr/>
        <p:txBody>
          <a:bodyPr/>
          <a:lstStyle>
            <a:lvl1pPr>
              <a:defRPr/>
            </a:lvl1pPr>
          </a:lstStyle>
          <a:p>
            <a:endParaRPr lang="hu-HU" dirty="0"/>
          </a:p>
        </p:txBody>
      </p:sp>
      <p:sp>
        <p:nvSpPr>
          <p:cNvPr id="6" name="Dia számának helye 5"/>
          <p:cNvSpPr>
            <a:spLocks noGrp="1"/>
          </p:cNvSpPr>
          <p:nvPr>
            <p:ph type="sldNum" sz="quarter" idx="12"/>
          </p:nvPr>
        </p:nvSpPr>
        <p:spPr/>
        <p:txBody>
          <a:bodyPr/>
          <a:lstStyle>
            <a:lvl1pPr>
              <a:defRPr/>
            </a:lvl1pPr>
          </a:lstStyle>
          <a:p>
            <a:fld id="{B9C249CF-3A1D-4713-9C74-5A33EDE83496}" type="slidenum">
              <a:rPr lang="hu-HU"/>
              <a:pPr/>
              <a:t>‹#›</a:t>
            </a:fld>
            <a:endParaRPr lang="hu-H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dirty="0"/>
          </a:p>
        </p:txBody>
      </p:sp>
      <p:sp>
        <p:nvSpPr>
          <p:cNvPr id="5" name="Élőláb helye 4"/>
          <p:cNvSpPr>
            <a:spLocks noGrp="1"/>
          </p:cNvSpPr>
          <p:nvPr>
            <p:ph type="ftr" sz="quarter" idx="11"/>
          </p:nvPr>
        </p:nvSpPr>
        <p:spPr/>
        <p:txBody>
          <a:bodyPr/>
          <a:lstStyle>
            <a:lvl1pPr>
              <a:defRPr/>
            </a:lvl1pPr>
          </a:lstStyle>
          <a:p>
            <a:endParaRPr lang="hu-HU" dirty="0"/>
          </a:p>
        </p:txBody>
      </p:sp>
      <p:sp>
        <p:nvSpPr>
          <p:cNvPr id="6" name="Dia számának helye 5"/>
          <p:cNvSpPr>
            <a:spLocks noGrp="1"/>
          </p:cNvSpPr>
          <p:nvPr>
            <p:ph type="sldNum" sz="quarter" idx="12"/>
          </p:nvPr>
        </p:nvSpPr>
        <p:spPr/>
        <p:txBody>
          <a:bodyPr/>
          <a:lstStyle>
            <a:lvl1pPr>
              <a:defRPr/>
            </a:lvl1pPr>
          </a:lstStyle>
          <a:p>
            <a:fld id="{699EF14E-924A-4DE7-A611-239B85ADD6F8}" type="slidenum">
              <a:rPr lang="hu-HU"/>
              <a:pPr/>
              <a:t>‹#›</a:t>
            </a:fld>
            <a:endParaRPr lang="hu-H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p>
            <a:r>
              <a:rPr lang="hu-HU" smtClean="0"/>
              <a:t>Mintacím szerkesztése</a:t>
            </a:r>
            <a:endParaRPr lang="hu-HU"/>
          </a:p>
        </p:txBody>
      </p:sp>
      <p:sp>
        <p:nvSpPr>
          <p:cNvPr id="3" name="Diagram helye 2"/>
          <p:cNvSpPr>
            <a:spLocks noGrp="1"/>
          </p:cNvSpPr>
          <p:nvPr>
            <p:ph type="chart" idx="1"/>
          </p:nvPr>
        </p:nvSpPr>
        <p:spPr>
          <a:xfrm>
            <a:off x="457200" y="1600200"/>
            <a:ext cx="8229600" cy="4525963"/>
          </a:xfrm>
        </p:spPr>
        <p:txBody>
          <a:bodyPr/>
          <a:lstStyle/>
          <a:p>
            <a:endParaRPr lang="hu-HU" dirty="0"/>
          </a:p>
        </p:txBody>
      </p:sp>
      <p:sp>
        <p:nvSpPr>
          <p:cNvPr id="4" name="Dátum helye 3"/>
          <p:cNvSpPr>
            <a:spLocks noGrp="1"/>
          </p:cNvSpPr>
          <p:nvPr>
            <p:ph type="dt" sz="half" idx="10"/>
          </p:nvPr>
        </p:nvSpPr>
        <p:spPr>
          <a:xfrm>
            <a:off x="457200" y="6245225"/>
            <a:ext cx="2133600" cy="476250"/>
          </a:xfrm>
        </p:spPr>
        <p:txBody>
          <a:bodyPr/>
          <a:lstStyle>
            <a:lvl1pPr>
              <a:defRPr/>
            </a:lvl1pPr>
          </a:lstStyle>
          <a:p>
            <a:endParaRPr lang="hu-HU" dirty="0"/>
          </a:p>
        </p:txBody>
      </p:sp>
      <p:sp>
        <p:nvSpPr>
          <p:cNvPr id="5" name="Élőláb helye 4"/>
          <p:cNvSpPr>
            <a:spLocks noGrp="1"/>
          </p:cNvSpPr>
          <p:nvPr>
            <p:ph type="ftr" sz="quarter" idx="11"/>
          </p:nvPr>
        </p:nvSpPr>
        <p:spPr>
          <a:xfrm>
            <a:off x="3124200" y="6245225"/>
            <a:ext cx="2895600" cy="476250"/>
          </a:xfrm>
        </p:spPr>
        <p:txBody>
          <a:bodyPr/>
          <a:lstStyle>
            <a:lvl1pPr>
              <a:defRPr/>
            </a:lvl1pPr>
          </a:lstStyle>
          <a:p>
            <a:endParaRPr lang="hu-HU" dirty="0"/>
          </a:p>
        </p:txBody>
      </p:sp>
      <p:sp>
        <p:nvSpPr>
          <p:cNvPr id="6" name="Dia számának helye 5"/>
          <p:cNvSpPr>
            <a:spLocks noGrp="1"/>
          </p:cNvSpPr>
          <p:nvPr>
            <p:ph type="sldNum" sz="quarter" idx="12"/>
          </p:nvPr>
        </p:nvSpPr>
        <p:spPr>
          <a:xfrm>
            <a:off x="6553200" y="6245225"/>
            <a:ext cx="2133600" cy="476250"/>
          </a:xfrm>
        </p:spPr>
        <p:txBody>
          <a:bodyPr/>
          <a:lstStyle>
            <a:lvl1pPr>
              <a:defRPr/>
            </a:lvl1pPr>
          </a:lstStyle>
          <a:p>
            <a:fld id="{D7682040-EC89-41E0-A75C-BBF5B1331671}" type="slidenum">
              <a:rPr lang="hu-HU"/>
              <a:pPr/>
              <a:t>‹#›</a:t>
            </a:fld>
            <a:endParaRPr lang="hu-H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endParaRPr lang="hu-HU" dirty="0"/>
          </a:p>
        </p:txBody>
      </p:sp>
      <p:sp>
        <p:nvSpPr>
          <p:cNvPr id="5" name="Élőláb helye 4"/>
          <p:cNvSpPr>
            <a:spLocks noGrp="1"/>
          </p:cNvSpPr>
          <p:nvPr>
            <p:ph type="ftr" sz="quarter" idx="11"/>
          </p:nvPr>
        </p:nvSpPr>
        <p:spPr/>
        <p:txBody>
          <a:bodyPr/>
          <a:lstStyle>
            <a:lvl1pPr>
              <a:defRPr/>
            </a:lvl1pPr>
          </a:lstStyle>
          <a:p>
            <a:endParaRPr lang="hu-HU" dirty="0"/>
          </a:p>
        </p:txBody>
      </p:sp>
      <p:sp>
        <p:nvSpPr>
          <p:cNvPr id="6" name="Dia számának helye 5"/>
          <p:cNvSpPr>
            <a:spLocks noGrp="1"/>
          </p:cNvSpPr>
          <p:nvPr>
            <p:ph type="sldNum" sz="quarter" idx="12"/>
          </p:nvPr>
        </p:nvSpPr>
        <p:spPr/>
        <p:txBody>
          <a:bodyPr/>
          <a:lstStyle>
            <a:lvl1pPr>
              <a:defRPr/>
            </a:lvl1pPr>
          </a:lstStyle>
          <a:p>
            <a:fld id="{FAC321D1-333A-4D8A-816D-B64B41F298EC}" type="slidenum">
              <a:rPr lang="hu-HU"/>
              <a:pPr/>
              <a:t>‹#›</a:t>
            </a:fld>
            <a:endParaRPr lang="hu-H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endParaRPr lang="hu-HU" dirty="0"/>
          </a:p>
        </p:txBody>
      </p:sp>
      <p:sp>
        <p:nvSpPr>
          <p:cNvPr id="5" name="Élőláb helye 4"/>
          <p:cNvSpPr>
            <a:spLocks noGrp="1"/>
          </p:cNvSpPr>
          <p:nvPr>
            <p:ph type="ftr" sz="quarter" idx="11"/>
          </p:nvPr>
        </p:nvSpPr>
        <p:spPr/>
        <p:txBody>
          <a:bodyPr/>
          <a:lstStyle>
            <a:lvl1pPr>
              <a:defRPr/>
            </a:lvl1pPr>
          </a:lstStyle>
          <a:p>
            <a:endParaRPr lang="hu-HU" dirty="0"/>
          </a:p>
        </p:txBody>
      </p:sp>
      <p:sp>
        <p:nvSpPr>
          <p:cNvPr id="6" name="Dia számának helye 5"/>
          <p:cNvSpPr>
            <a:spLocks noGrp="1"/>
          </p:cNvSpPr>
          <p:nvPr>
            <p:ph type="sldNum" sz="quarter" idx="12"/>
          </p:nvPr>
        </p:nvSpPr>
        <p:spPr/>
        <p:txBody>
          <a:bodyPr/>
          <a:lstStyle>
            <a:lvl1pPr>
              <a:defRPr/>
            </a:lvl1pPr>
          </a:lstStyle>
          <a:p>
            <a:fld id="{5F0061F3-88F4-4D24-A088-B29B47F8681B}" type="slidenum">
              <a:rPr lang="hu-HU"/>
              <a:pPr/>
              <a:t>‹#›</a:t>
            </a:fld>
            <a:endParaRPr lang="hu-H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lvl1pPr>
              <a:defRPr/>
            </a:lvl1pPr>
          </a:lstStyle>
          <a:p>
            <a:endParaRPr lang="hu-HU" dirty="0"/>
          </a:p>
        </p:txBody>
      </p:sp>
      <p:sp>
        <p:nvSpPr>
          <p:cNvPr id="6" name="Élőláb helye 5"/>
          <p:cNvSpPr>
            <a:spLocks noGrp="1"/>
          </p:cNvSpPr>
          <p:nvPr>
            <p:ph type="ftr" sz="quarter" idx="11"/>
          </p:nvPr>
        </p:nvSpPr>
        <p:spPr/>
        <p:txBody>
          <a:bodyPr/>
          <a:lstStyle>
            <a:lvl1pPr>
              <a:defRPr/>
            </a:lvl1pPr>
          </a:lstStyle>
          <a:p>
            <a:endParaRPr lang="hu-HU" dirty="0"/>
          </a:p>
        </p:txBody>
      </p:sp>
      <p:sp>
        <p:nvSpPr>
          <p:cNvPr id="7" name="Dia számának helye 6"/>
          <p:cNvSpPr>
            <a:spLocks noGrp="1"/>
          </p:cNvSpPr>
          <p:nvPr>
            <p:ph type="sldNum" sz="quarter" idx="12"/>
          </p:nvPr>
        </p:nvSpPr>
        <p:spPr/>
        <p:txBody>
          <a:bodyPr/>
          <a:lstStyle>
            <a:lvl1pPr>
              <a:defRPr/>
            </a:lvl1pPr>
          </a:lstStyle>
          <a:p>
            <a:fld id="{49A7D0B6-DBE9-4E35-94D4-B732749AE25C}" type="slidenum">
              <a:rPr lang="hu-HU"/>
              <a:pPr/>
              <a:t>‹#›</a:t>
            </a:fld>
            <a:endParaRPr lang="hu-H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lvl1pPr>
              <a:defRPr/>
            </a:lvl1pPr>
          </a:lstStyle>
          <a:p>
            <a:endParaRPr lang="hu-HU" dirty="0"/>
          </a:p>
        </p:txBody>
      </p:sp>
      <p:sp>
        <p:nvSpPr>
          <p:cNvPr id="8" name="Élőláb helye 7"/>
          <p:cNvSpPr>
            <a:spLocks noGrp="1"/>
          </p:cNvSpPr>
          <p:nvPr>
            <p:ph type="ftr" sz="quarter" idx="11"/>
          </p:nvPr>
        </p:nvSpPr>
        <p:spPr/>
        <p:txBody>
          <a:bodyPr/>
          <a:lstStyle>
            <a:lvl1pPr>
              <a:defRPr/>
            </a:lvl1pPr>
          </a:lstStyle>
          <a:p>
            <a:endParaRPr lang="hu-HU" dirty="0"/>
          </a:p>
        </p:txBody>
      </p:sp>
      <p:sp>
        <p:nvSpPr>
          <p:cNvPr id="9" name="Dia számának helye 8"/>
          <p:cNvSpPr>
            <a:spLocks noGrp="1"/>
          </p:cNvSpPr>
          <p:nvPr>
            <p:ph type="sldNum" sz="quarter" idx="12"/>
          </p:nvPr>
        </p:nvSpPr>
        <p:spPr/>
        <p:txBody>
          <a:bodyPr/>
          <a:lstStyle>
            <a:lvl1pPr>
              <a:defRPr/>
            </a:lvl1pPr>
          </a:lstStyle>
          <a:p>
            <a:fld id="{510176FF-3516-45E9-B257-EE9B1D81D1EE}" type="slidenum">
              <a:rPr lang="hu-HU"/>
              <a:pPr/>
              <a:t>‹#›</a:t>
            </a:fld>
            <a:endParaRPr lang="hu-H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lvl1pPr>
              <a:defRPr/>
            </a:lvl1pPr>
          </a:lstStyle>
          <a:p>
            <a:endParaRPr lang="hu-HU" dirty="0"/>
          </a:p>
        </p:txBody>
      </p:sp>
      <p:sp>
        <p:nvSpPr>
          <p:cNvPr id="4" name="Élőláb helye 3"/>
          <p:cNvSpPr>
            <a:spLocks noGrp="1"/>
          </p:cNvSpPr>
          <p:nvPr>
            <p:ph type="ftr" sz="quarter" idx="11"/>
          </p:nvPr>
        </p:nvSpPr>
        <p:spPr/>
        <p:txBody>
          <a:bodyPr/>
          <a:lstStyle>
            <a:lvl1pPr>
              <a:defRPr/>
            </a:lvl1pPr>
          </a:lstStyle>
          <a:p>
            <a:endParaRPr lang="hu-HU" dirty="0"/>
          </a:p>
        </p:txBody>
      </p:sp>
      <p:sp>
        <p:nvSpPr>
          <p:cNvPr id="5" name="Dia számának helye 4"/>
          <p:cNvSpPr>
            <a:spLocks noGrp="1"/>
          </p:cNvSpPr>
          <p:nvPr>
            <p:ph type="sldNum" sz="quarter" idx="12"/>
          </p:nvPr>
        </p:nvSpPr>
        <p:spPr/>
        <p:txBody>
          <a:bodyPr/>
          <a:lstStyle>
            <a:lvl1pPr>
              <a:defRPr/>
            </a:lvl1pPr>
          </a:lstStyle>
          <a:p>
            <a:fld id="{05A7A1BF-A1DF-4F03-B67C-FE151421FCD4}" type="slidenum">
              <a:rPr lang="hu-HU"/>
              <a:pPr/>
              <a:t>‹#›</a:t>
            </a:fld>
            <a:endParaRPr lang="hu-H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lvl1pPr>
              <a:defRPr/>
            </a:lvl1pPr>
          </a:lstStyle>
          <a:p>
            <a:endParaRPr lang="hu-HU" dirty="0"/>
          </a:p>
        </p:txBody>
      </p:sp>
      <p:sp>
        <p:nvSpPr>
          <p:cNvPr id="3" name="Élőláb helye 2"/>
          <p:cNvSpPr>
            <a:spLocks noGrp="1"/>
          </p:cNvSpPr>
          <p:nvPr>
            <p:ph type="ftr" sz="quarter" idx="11"/>
          </p:nvPr>
        </p:nvSpPr>
        <p:spPr/>
        <p:txBody>
          <a:bodyPr/>
          <a:lstStyle>
            <a:lvl1pPr>
              <a:defRPr/>
            </a:lvl1pPr>
          </a:lstStyle>
          <a:p>
            <a:endParaRPr lang="hu-HU" dirty="0"/>
          </a:p>
        </p:txBody>
      </p:sp>
      <p:sp>
        <p:nvSpPr>
          <p:cNvPr id="4" name="Dia számának helye 3"/>
          <p:cNvSpPr>
            <a:spLocks noGrp="1"/>
          </p:cNvSpPr>
          <p:nvPr>
            <p:ph type="sldNum" sz="quarter" idx="12"/>
          </p:nvPr>
        </p:nvSpPr>
        <p:spPr/>
        <p:txBody>
          <a:bodyPr/>
          <a:lstStyle>
            <a:lvl1pPr>
              <a:defRPr/>
            </a:lvl1pPr>
          </a:lstStyle>
          <a:p>
            <a:fld id="{50C75654-1120-4D8E-A530-D20B39672B42}" type="slidenum">
              <a:rPr lang="hu-HU"/>
              <a:pPr/>
              <a:t>‹#›</a:t>
            </a:fld>
            <a:endParaRPr lang="hu-H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dirty="0"/>
          </a:p>
        </p:txBody>
      </p:sp>
      <p:sp>
        <p:nvSpPr>
          <p:cNvPr id="6" name="Élőláb helye 5"/>
          <p:cNvSpPr>
            <a:spLocks noGrp="1"/>
          </p:cNvSpPr>
          <p:nvPr>
            <p:ph type="ftr" sz="quarter" idx="11"/>
          </p:nvPr>
        </p:nvSpPr>
        <p:spPr/>
        <p:txBody>
          <a:bodyPr/>
          <a:lstStyle>
            <a:lvl1pPr>
              <a:defRPr/>
            </a:lvl1pPr>
          </a:lstStyle>
          <a:p>
            <a:endParaRPr lang="hu-HU" dirty="0"/>
          </a:p>
        </p:txBody>
      </p:sp>
      <p:sp>
        <p:nvSpPr>
          <p:cNvPr id="7" name="Dia számának helye 6"/>
          <p:cNvSpPr>
            <a:spLocks noGrp="1"/>
          </p:cNvSpPr>
          <p:nvPr>
            <p:ph type="sldNum" sz="quarter" idx="12"/>
          </p:nvPr>
        </p:nvSpPr>
        <p:spPr/>
        <p:txBody>
          <a:bodyPr/>
          <a:lstStyle>
            <a:lvl1pPr>
              <a:defRPr/>
            </a:lvl1pPr>
          </a:lstStyle>
          <a:p>
            <a:fld id="{C2E78161-42F2-450A-A20A-2BBDE7000CF1}" type="slidenum">
              <a:rPr lang="hu-HU"/>
              <a:pPr/>
              <a:t>‹#›</a:t>
            </a:fld>
            <a:endParaRPr lang="hu-H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dirty="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lvl1pPr>
              <a:defRPr/>
            </a:lvl1pPr>
          </a:lstStyle>
          <a:p>
            <a:endParaRPr lang="hu-HU" dirty="0"/>
          </a:p>
        </p:txBody>
      </p:sp>
      <p:sp>
        <p:nvSpPr>
          <p:cNvPr id="6" name="Élőláb helye 5"/>
          <p:cNvSpPr>
            <a:spLocks noGrp="1"/>
          </p:cNvSpPr>
          <p:nvPr>
            <p:ph type="ftr" sz="quarter" idx="11"/>
          </p:nvPr>
        </p:nvSpPr>
        <p:spPr/>
        <p:txBody>
          <a:bodyPr/>
          <a:lstStyle>
            <a:lvl1pPr>
              <a:defRPr/>
            </a:lvl1pPr>
          </a:lstStyle>
          <a:p>
            <a:endParaRPr lang="hu-HU" dirty="0"/>
          </a:p>
        </p:txBody>
      </p:sp>
      <p:sp>
        <p:nvSpPr>
          <p:cNvPr id="7" name="Dia számának helye 6"/>
          <p:cNvSpPr>
            <a:spLocks noGrp="1"/>
          </p:cNvSpPr>
          <p:nvPr>
            <p:ph type="sldNum" sz="quarter" idx="12"/>
          </p:nvPr>
        </p:nvSpPr>
        <p:spPr/>
        <p:txBody>
          <a:bodyPr/>
          <a:lstStyle>
            <a:lvl1pPr>
              <a:defRPr/>
            </a:lvl1pPr>
          </a:lstStyle>
          <a:p>
            <a:fld id="{5EAB4F05-27C3-46F9-821B-19A328CE3783}" type="slidenum">
              <a:rPr lang="hu-HU"/>
              <a:pPr/>
              <a:t>‹#›</a:t>
            </a:fld>
            <a:endParaRPr lang="hu-H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hu-HU"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hu-HU"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C947871-2004-49A1-BF08-59A7601D0FDA}" type="slidenum">
              <a:rPr lang="hu-HU"/>
              <a:pPr/>
              <a:t>‹#›</a:t>
            </a:fld>
            <a:endParaRPr lang="hu-H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notesSlide" Target="../notesSlides/notesSlide1.xml"/><Relationship Id="rId16" Type="http://schemas.openxmlformats.org/officeDocument/2006/relationships/image" Target="../media/image61.jpeg"/><Relationship Id="rId20"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jpeg"/><Relationship Id="rId19" Type="http://schemas.openxmlformats.org/officeDocument/2006/relationships/image" Target="../media/image64.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2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jpeg"/><Relationship Id="rId9" Type="http://schemas.openxmlformats.org/officeDocument/2006/relationships/image" Target="../media/image143.jpeg"/></Relationships>
</file>

<file path=ppt/slides/_rels/slide6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66.xml.rels><?xml version="1.0" encoding="UTF-8" standalone="yes"?>
<Relationships xmlns="http://schemas.openxmlformats.org/package/2006/relationships"><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s>
</file>

<file path=ppt/slides/_rels/slide6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69.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7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image" Target="../media/image176.jpeg"/><Relationship Id="rId4" Type="http://schemas.openxmlformats.org/officeDocument/2006/relationships/image" Target="../media/image175.jpeg"/></Relationships>
</file>

<file path=ppt/slides/_rels/slide7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73.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z="3200" dirty="0" err="1" smtClean="0">
                <a:solidFill>
                  <a:schemeClr val="bg1">
                    <a:lumMod val="95000"/>
                  </a:schemeClr>
                </a:solidFill>
              </a:rPr>
              <a:t>Tassy</a:t>
            </a:r>
            <a:r>
              <a:rPr lang="hu-HU" sz="3200" dirty="0" smtClean="0">
                <a:solidFill>
                  <a:schemeClr val="bg1">
                    <a:lumMod val="95000"/>
                  </a:schemeClr>
                </a:solidFill>
              </a:rPr>
              <a:t> Jolán Naplójának könyvbemutatója és képeinek kiállítása</a:t>
            </a:r>
            <a:br>
              <a:rPr lang="hu-HU" sz="3200" dirty="0" smtClean="0">
                <a:solidFill>
                  <a:schemeClr val="bg1">
                    <a:lumMod val="95000"/>
                  </a:schemeClr>
                </a:solidFill>
              </a:rPr>
            </a:br>
            <a:r>
              <a:rPr lang="hu-HU" sz="3200" dirty="0" smtClean="0">
                <a:solidFill>
                  <a:schemeClr val="bg1">
                    <a:lumMod val="95000"/>
                  </a:schemeClr>
                </a:solidFill>
              </a:rPr>
              <a:t>A Ciszterci Szent Imre Gimnáziumban</a:t>
            </a:r>
            <a:br>
              <a:rPr lang="hu-HU" sz="3200" dirty="0" smtClean="0">
                <a:solidFill>
                  <a:schemeClr val="bg1">
                    <a:lumMod val="95000"/>
                  </a:schemeClr>
                </a:solidFill>
              </a:rPr>
            </a:br>
            <a:r>
              <a:rPr lang="hu-HU" sz="3200" dirty="0" smtClean="0">
                <a:solidFill>
                  <a:schemeClr val="bg1">
                    <a:lumMod val="95000"/>
                  </a:schemeClr>
                </a:solidFill>
              </a:rPr>
              <a:t>2018. december 11-én 16 órakor</a:t>
            </a:r>
            <a:br>
              <a:rPr lang="hu-HU" sz="3200" dirty="0" smtClean="0">
                <a:solidFill>
                  <a:schemeClr val="bg1">
                    <a:lumMod val="95000"/>
                  </a:schemeClr>
                </a:solidFill>
              </a:rPr>
            </a:br>
            <a:r>
              <a:rPr lang="hu-HU" sz="3200" dirty="0" smtClean="0">
                <a:solidFill>
                  <a:schemeClr val="bg1">
                    <a:lumMod val="95000"/>
                  </a:schemeClr>
                </a:solidFill>
              </a:rPr>
              <a:t/>
            </a:r>
            <a:br>
              <a:rPr lang="hu-HU" sz="3200" dirty="0" smtClean="0">
                <a:solidFill>
                  <a:schemeClr val="bg1">
                    <a:lumMod val="95000"/>
                  </a:schemeClr>
                </a:solidFill>
              </a:rPr>
            </a:br>
            <a:r>
              <a:rPr lang="hu-HU" sz="2800" dirty="0" smtClean="0">
                <a:solidFill>
                  <a:schemeClr val="bg1">
                    <a:lumMod val="95000"/>
                  </a:schemeClr>
                </a:solidFill>
              </a:rPr>
              <a:t>A könyvet a szerkesztő Rab-Kováts Éva művésztanár mutatja be</a:t>
            </a:r>
            <a:r>
              <a:rPr lang="hu-HU" sz="3200" dirty="0" smtClean="0">
                <a:solidFill>
                  <a:schemeClr val="bg1">
                    <a:lumMod val="95000"/>
                  </a:schemeClr>
                </a:solidFill>
              </a:rPr>
              <a:t/>
            </a:r>
            <a:br>
              <a:rPr lang="hu-HU" sz="3200" dirty="0" smtClean="0">
                <a:solidFill>
                  <a:schemeClr val="bg1">
                    <a:lumMod val="95000"/>
                  </a:schemeClr>
                </a:solidFill>
              </a:rPr>
            </a:br>
            <a:r>
              <a:rPr lang="hu-HU" sz="2800" dirty="0" smtClean="0">
                <a:solidFill>
                  <a:schemeClr val="bg1">
                    <a:lumMod val="95000"/>
                  </a:schemeClr>
                </a:solidFill>
              </a:rPr>
              <a:t>A rendezvény védnöke  Dr. Beer Miklós </a:t>
            </a:r>
            <a:br>
              <a:rPr lang="hu-HU" sz="2800" dirty="0" smtClean="0">
                <a:solidFill>
                  <a:schemeClr val="bg1">
                    <a:lumMod val="95000"/>
                  </a:schemeClr>
                </a:solidFill>
              </a:rPr>
            </a:br>
            <a:r>
              <a:rPr lang="hu-HU" sz="2800" dirty="0" smtClean="0">
                <a:solidFill>
                  <a:schemeClr val="bg1">
                    <a:lumMod val="95000"/>
                  </a:schemeClr>
                </a:solidFill>
              </a:rPr>
              <a:t>váci megyéspüspök</a:t>
            </a:r>
            <a:endParaRPr lang="hu-HU" sz="2800" dirty="0">
              <a:solidFill>
                <a:schemeClr val="bg1">
                  <a:lumMod val="95000"/>
                </a:schemeClr>
              </a:solidFill>
            </a:endParaRPr>
          </a:p>
        </p:txBody>
      </p:sp>
      <p:pic>
        <p:nvPicPr>
          <p:cNvPr id="4" name="Kép 3" descr="19801_orig_art-6mp.jpg"/>
          <p:cNvPicPr>
            <a:picLocks noChangeAspect="1"/>
          </p:cNvPicPr>
          <p:nvPr/>
        </p:nvPicPr>
        <p:blipFill>
          <a:blip r:embed="rId2" cstate="print"/>
          <a:stretch>
            <a:fillRect/>
          </a:stretch>
        </p:blipFill>
        <p:spPr>
          <a:xfrm>
            <a:off x="4000496" y="5643578"/>
            <a:ext cx="1142976" cy="761984"/>
          </a:xfrm>
          <a:prstGeom prst="rect">
            <a:avLst/>
          </a:prstGeom>
        </p:spPr>
      </p:pic>
      <p:pic>
        <p:nvPicPr>
          <p:cNvPr id="3" name="Kép 2" descr="155114_104309793060975_2062553477_n.jpg"/>
          <p:cNvPicPr>
            <a:picLocks noChangeAspect="1"/>
          </p:cNvPicPr>
          <p:nvPr/>
        </p:nvPicPr>
        <p:blipFill>
          <a:blip r:embed="rId3" cstate="print"/>
          <a:stretch>
            <a:fillRect/>
          </a:stretch>
        </p:blipFill>
        <p:spPr>
          <a:xfrm>
            <a:off x="4857752" y="5357826"/>
            <a:ext cx="357190" cy="35719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8.tif"/>
          <p:cNvPicPr>
            <a:picLocks noGrp="1" noChangeAspect="1"/>
          </p:cNvPicPr>
          <p:nvPr>
            <p:ph idx="1"/>
          </p:nvPr>
        </p:nvPicPr>
        <p:blipFill>
          <a:blip r:embed="rId2" cstate="print">
            <a:lum bright="-14000"/>
          </a:blip>
          <a:stretch>
            <a:fillRect/>
          </a:stretch>
        </p:blipFill>
        <p:spPr>
          <a:xfrm>
            <a:off x="785786" y="285728"/>
            <a:ext cx="4143404" cy="5543532"/>
          </a:xfrm>
        </p:spPr>
      </p:pic>
      <p:sp>
        <p:nvSpPr>
          <p:cNvPr id="5" name="Téglalap 4"/>
          <p:cNvSpPr/>
          <p:nvPr/>
        </p:nvSpPr>
        <p:spPr>
          <a:xfrm>
            <a:off x="5715008" y="785794"/>
            <a:ext cx="3071834" cy="4401205"/>
          </a:xfrm>
          <a:prstGeom prst="rect">
            <a:avLst/>
          </a:prstGeom>
        </p:spPr>
        <p:txBody>
          <a:bodyPr wrap="square">
            <a:spAutoFit/>
          </a:bodyPr>
          <a:lstStyle/>
          <a:p>
            <a:pPr algn="just"/>
            <a:r>
              <a:rPr lang="hu-HU" dirty="0" smtClean="0">
                <a:solidFill>
                  <a:schemeClr val="bg1"/>
                </a:solidFill>
              </a:rPr>
              <a:t>Jolánka Csépán született 1942. március 16-án. Ahogy megtanult járni, hamarosan kiderült, hogy nem tud szaladni, a földről egyedül  felállni.  A háború után vihették csak Budapestre szülei, a </a:t>
            </a:r>
            <a:r>
              <a:rPr lang="hu-HU" dirty="0" err="1" smtClean="0">
                <a:solidFill>
                  <a:schemeClr val="bg1"/>
                </a:solidFill>
              </a:rPr>
              <a:t>Bókay</a:t>
            </a:r>
            <a:r>
              <a:rPr lang="hu-HU" dirty="0" smtClean="0">
                <a:solidFill>
                  <a:schemeClr val="bg1"/>
                </a:solidFill>
              </a:rPr>
              <a:t> Klinikára, ahol megállapították, hogy gyógyíthatatlan izom- sorvadásban szenved. Életét tizenhat évre jósolták.</a:t>
            </a:r>
          </a:p>
        </p:txBody>
      </p:sp>
      <p:sp>
        <p:nvSpPr>
          <p:cNvPr id="6" name="Téglalap 5"/>
          <p:cNvSpPr/>
          <p:nvPr/>
        </p:nvSpPr>
        <p:spPr>
          <a:xfrm>
            <a:off x="428596" y="5929330"/>
            <a:ext cx="4786345" cy="523220"/>
          </a:xfrm>
          <a:prstGeom prst="rect">
            <a:avLst/>
          </a:prstGeom>
        </p:spPr>
        <p:txBody>
          <a:bodyPr wrap="square">
            <a:spAutoFit/>
          </a:bodyPr>
          <a:lstStyle/>
          <a:p>
            <a:pPr lvl="0" algn="ctr"/>
            <a:r>
              <a:rPr lang="hu-HU" sz="1400" kern="0" dirty="0" smtClean="0">
                <a:solidFill>
                  <a:srgbClr val="FFFFFF"/>
                </a:solidFill>
                <a:latin typeface="Arial"/>
                <a:ea typeface="+mj-ea"/>
                <a:cs typeface="+mj-cs"/>
              </a:rPr>
              <a:t>A kis Jolánka – </a:t>
            </a:r>
            <a:r>
              <a:rPr lang="hu-HU" sz="1400" kern="0" dirty="0" err="1" smtClean="0">
                <a:solidFill>
                  <a:srgbClr val="FFFFFF"/>
                </a:solidFill>
                <a:latin typeface="Arial"/>
                <a:ea typeface="+mj-ea"/>
                <a:cs typeface="+mj-cs"/>
              </a:rPr>
              <a:t>Bubuci</a:t>
            </a:r>
            <a:r>
              <a:rPr lang="hu-HU" sz="1400" kern="0" dirty="0" smtClean="0">
                <a:solidFill>
                  <a:srgbClr val="FFFFFF"/>
                </a:solidFill>
                <a:latin typeface="Arial"/>
                <a:ea typeface="+mj-ea"/>
                <a:cs typeface="+mj-cs"/>
              </a:rPr>
              <a:t> - Édesanyjával, Édesapjával és Dezső bátyjával 1942-ben</a:t>
            </a:r>
            <a:endParaRPr lang="hu-HU" sz="1400" kern="0" dirty="0">
              <a:solidFill>
                <a:srgbClr val="FFFFFF"/>
              </a:solidFill>
              <a:latin typeface="Arial"/>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368280"/>
          </a:xfrm>
        </p:spPr>
        <p:txBody>
          <a:bodyPr/>
          <a:lstStyle/>
          <a:p>
            <a:r>
              <a:rPr lang="hu-HU" sz="1400" dirty="0" smtClean="0">
                <a:solidFill>
                  <a:schemeClr val="bg1">
                    <a:lumMod val="95000"/>
                  </a:schemeClr>
                </a:solidFill>
              </a:rPr>
              <a:t>Hat évvel idősebb bátyjával</a:t>
            </a:r>
            <a:endParaRPr lang="hu-HU" sz="1400" dirty="0">
              <a:solidFill>
                <a:schemeClr val="bg1">
                  <a:lumMod val="95000"/>
                </a:schemeClr>
              </a:solidFill>
            </a:endParaRPr>
          </a:p>
        </p:txBody>
      </p:sp>
      <p:pic>
        <p:nvPicPr>
          <p:cNvPr id="7171" name="Picture 3" descr="C:\Users\otthon\Desktop\TASSY JOLÁN NAPLÓ 1960-1986\Nyomda-KÉPEK  - JPG\1. Családi képek jpg\4.b. Dezsővel.jpg"/>
          <p:cNvPicPr>
            <a:picLocks noGrp="1" noChangeAspect="1" noChangeArrowheads="1"/>
          </p:cNvPicPr>
          <p:nvPr>
            <p:ph idx="1"/>
          </p:nvPr>
        </p:nvPicPr>
        <p:blipFill>
          <a:blip r:embed="rId2">
            <a:lum bright="-10000" contrast="10000"/>
          </a:blip>
          <a:srcRect b="1131"/>
          <a:stretch>
            <a:fillRect/>
          </a:stretch>
        </p:blipFill>
        <p:spPr bwMode="auto">
          <a:xfrm>
            <a:off x="500034" y="1000108"/>
            <a:ext cx="8303986" cy="4929222"/>
          </a:xfrm>
          <a:prstGeom prst="rect">
            <a:avLst/>
          </a:prstGeom>
          <a:noFill/>
          <a:ln w="38100">
            <a:solidFill>
              <a:schemeClr val="bg1">
                <a:lumMod val="95000"/>
              </a:schemeClr>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439718"/>
          </a:xfrm>
        </p:spPr>
        <p:txBody>
          <a:bodyPr/>
          <a:lstStyle/>
          <a:p>
            <a:r>
              <a:rPr lang="hu-HU" sz="1400" dirty="0" smtClean="0">
                <a:solidFill>
                  <a:schemeClr val="bg1"/>
                </a:solidFill>
              </a:rPr>
              <a:t>A hajdúszoboszlói üdülőben Édesanyjával</a:t>
            </a:r>
            <a:br>
              <a:rPr lang="hu-HU" sz="1400" dirty="0" smtClean="0">
                <a:solidFill>
                  <a:schemeClr val="bg1"/>
                </a:solidFill>
              </a:rPr>
            </a:br>
            <a:r>
              <a:rPr lang="hu-HU" sz="1400" dirty="0" smtClean="0">
                <a:solidFill>
                  <a:schemeClr val="bg1"/>
                </a:solidFill>
              </a:rPr>
              <a:t>Itt már csak fogódzkodva tudott járni</a:t>
            </a:r>
            <a:endParaRPr lang="hu-HU" sz="1400" dirty="0">
              <a:solidFill>
                <a:schemeClr val="bg1"/>
              </a:solidFill>
            </a:endParaRPr>
          </a:p>
        </p:txBody>
      </p:sp>
      <p:pic>
        <p:nvPicPr>
          <p:cNvPr id="4" name="Tartalom helye 3" descr="9.a.tif"/>
          <p:cNvPicPr>
            <a:picLocks noGrp="1" noChangeAspect="1"/>
          </p:cNvPicPr>
          <p:nvPr>
            <p:ph idx="1"/>
          </p:nvPr>
        </p:nvPicPr>
        <p:blipFill>
          <a:blip r:embed="rId2" cstate="print">
            <a:lum bright="-10000" contrast="10000"/>
          </a:blip>
          <a:stretch>
            <a:fillRect/>
          </a:stretch>
        </p:blipFill>
        <p:spPr>
          <a:xfrm>
            <a:off x="539552" y="908720"/>
            <a:ext cx="8171217" cy="5481879"/>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000100" y="274638"/>
            <a:ext cx="7686700" cy="368280"/>
          </a:xfrm>
        </p:spPr>
        <p:txBody>
          <a:bodyPr/>
          <a:lstStyle/>
          <a:p>
            <a:r>
              <a:rPr lang="hu-HU" sz="1400" dirty="0" smtClean="0">
                <a:solidFill>
                  <a:schemeClr val="bg1">
                    <a:lumMod val="95000"/>
                  </a:schemeClr>
                </a:solidFill>
              </a:rPr>
              <a:t>Elsőáldozóként </a:t>
            </a:r>
            <a:r>
              <a:rPr lang="hu-HU" sz="1400" dirty="0" err="1" smtClean="0">
                <a:solidFill>
                  <a:schemeClr val="bg1">
                    <a:lumMod val="95000"/>
                  </a:schemeClr>
                </a:solidFill>
              </a:rPr>
              <a:t>Tassy</a:t>
            </a:r>
            <a:r>
              <a:rPr lang="hu-HU" sz="1400" dirty="0" smtClean="0">
                <a:solidFill>
                  <a:schemeClr val="bg1">
                    <a:lumMod val="95000"/>
                  </a:schemeClr>
                </a:solidFill>
              </a:rPr>
              <a:t> mama imazsámolyán</a:t>
            </a:r>
            <a:br>
              <a:rPr lang="hu-HU" sz="1400" dirty="0" smtClean="0">
                <a:solidFill>
                  <a:schemeClr val="bg1">
                    <a:lumMod val="95000"/>
                  </a:schemeClr>
                </a:solidFill>
              </a:rPr>
            </a:br>
            <a:endParaRPr lang="hu-HU" sz="1400" dirty="0">
              <a:solidFill>
                <a:schemeClr val="bg1">
                  <a:lumMod val="95000"/>
                </a:schemeClr>
              </a:solidFill>
            </a:endParaRPr>
          </a:p>
        </p:txBody>
      </p:sp>
      <p:pic>
        <p:nvPicPr>
          <p:cNvPr id="3074" name="Picture 2" descr="C:\Users\otthon\Desktop\TASSY JOLÁN NAPLÓ 1960-1986\Nyomda-KÉPEK  - JPG\1. Családi képek jpg\5.b. Elsőáldozóként Tassy mama imazsámolyán.tif"/>
          <p:cNvPicPr>
            <a:picLocks noChangeAspect="1" noChangeArrowheads="1"/>
          </p:cNvPicPr>
          <p:nvPr/>
        </p:nvPicPr>
        <p:blipFill>
          <a:blip r:embed="rId2" cstate="print"/>
          <a:srcRect/>
          <a:stretch>
            <a:fillRect/>
          </a:stretch>
        </p:blipFill>
        <p:spPr bwMode="auto">
          <a:xfrm>
            <a:off x="2857488" y="642918"/>
            <a:ext cx="3786214" cy="565389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707678"/>
          </a:xfrm>
        </p:spPr>
        <p:txBody>
          <a:bodyPr/>
          <a:lstStyle/>
          <a:p>
            <a:r>
              <a:rPr lang="hu-HU" sz="1800" b="0" dirty="0" err="1" smtClean="0">
                <a:solidFill>
                  <a:schemeClr val="bg1"/>
                </a:solidFill>
              </a:rPr>
              <a:t>Tassy</a:t>
            </a:r>
            <a:r>
              <a:rPr lang="hu-HU" sz="1800" b="0" dirty="0" smtClean="0">
                <a:solidFill>
                  <a:schemeClr val="bg1"/>
                </a:solidFill>
              </a:rPr>
              <a:t> Dezső</a:t>
            </a:r>
            <a:br>
              <a:rPr lang="hu-HU" sz="1800" b="0" dirty="0" smtClean="0">
                <a:solidFill>
                  <a:schemeClr val="bg1"/>
                </a:solidFill>
              </a:rPr>
            </a:br>
            <a:r>
              <a:rPr lang="hu-HU" sz="1800" b="0" dirty="0" smtClean="0">
                <a:solidFill>
                  <a:schemeClr val="bg1"/>
                </a:solidFill>
              </a:rPr>
              <a:t> az édesapa </a:t>
            </a:r>
            <a:endParaRPr lang="hu-HU" sz="1800" b="0" dirty="0">
              <a:solidFill>
                <a:schemeClr val="bg1"/>
              </a:solidFill>
            </a:endParaRPr>
          </a:p>
        </p:txBody>
      </p:sp>
      <p:pic>
        <p:nvPicPr>
          <p:cNvPr id="4" name="Tartalom helye 3" descr="2..jpg"/>
          <p:cNvPicPr>
            <a:picLocks noGrp="1" noChangeAspect="1"/>
          </p:cNvPicPr>
          <p:nvPr>
            <p:ph idx="1"/>
          </p:nvPr>
        </p:nvPicPr>
        <p:blipFill>
          <a:blip r:embed="rId2" cstate="print"/>
          <a:srcRect t="396" r="4031"/>
          <a:stretch>
            <a:fillRect/>
          </a:stretch>
        </p:blipFill>
        <p:spPr>
          <a:xfrm>
            <a:off x="4929190" y="357166"/>
            <a:ext cx="3715346" cy="5876974"/>
          </a:xfrm>
          <a:ln w="28575">
            <a:solidFill>
              <a:schemeClr val="bg1">
                <a:lumMod val="95000"/>
              </a:schemeClr>
            </a:solidFill>
          </a:ln>
        </p:spPr>
      </p:pic>
      <p:sp>
        <p:nvSpPr>
          <p:cNvPr id="5" name="Szöveg helye 4"/>
          <p:cNvSpPr>
            <a:spLocks noGrp="1"/>
          </p:cNvSpPr>
          <p:nvPr>
            <p:ph type="body" sz="half" idx="2"/>
          </p:nvPr>
        </p:nvSpPr>
        <p:spPr>
          <a:xfrm>
            <a:off x="500034" y="1142984"/>
            <a:ext cx="3571900" cy="4976815"/>
          </a:xfrm>
        </p:spPr>
        <p:txBody>
          <a:bodyPr/>
          <a:lstStyle/>
          <a:p>
            <a:pPr algn="just"/>
            <a:r>
              <a:rPr lang="hu-HU" dirty="0" smtClean="0">
                <a:solidFill>
                  <a:schemeClr val="bg1"/>
                </a:solidFill>
              </a:rPr>
              <a:t>fodrászmester, tangóharmonika és- hegedűoktató, méhész, órás és szőlőművelő, egyszóval ezermester  volt egy személyben .</a:t>
            </a:r>
          </a:p>
          <a:p>
            <a:pPr algn="just"/>
            <a:r>
              <a:rPr lang="hu-HU" dirty="0" smtClean="0">
                <a:solidFill>
                  <a:schemeClr val="bg1"/>
                </a:solidFill>
              </a:rPr>
              <a:t>Jolika ezt írja róla:            „ Zenetudását, kottaismeretét magánúton  szerezte. Gyermekkorában cimbalmozott is. Az első Világháború idején pedig elcserélte óráját és egy pár cipőtalpat egy hegedűért.  Ifjúkorában már Bartucz tanító úr tanítgatta, mert örömére volt  Apu szorgalma és gyors haladása. Harmonikázni önszorgalomból, iskolafüzetből tanult.</a:t>
            </a:r>
          </a:p>
          <a:p>
            <a:pPr algn="just"/>
            <a:r>
              <a:rPr lang="hu-HU" dirty="0" smtClean="0">
                <a:solidFill>
                  <a:schemeClr val="bg1"/>
                </a:solidFill>
              </a:rPr>
              <a:t>Szerettem volna én is zenét tanulni, de elgyengült kezeimmel meg sem kísérelt Apu tanítani. Ha nem tanulhattam is, a zene beépült életembe. Kicsi gyerekkoromtól kezdve  a szép zenét ott érzem a csontjaimban is.”</a:t>
            </a:r>
          </a:p>
          <a:p>
            <a:endParaRPr lang="hu-HU" dirty="0" smtClean="0">
              <a:solidFill>
                <a:schemeClr val="bg1"/>
              </a:solidFill>
            </a:endParaRPr>
          </a:p>
          <a:p>
            <a:endParaRPr lang="hu-H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11156"/>
          </a:xfrm>
        </p:spPr>
        <p:txBody>
          <a:bodyPr/>
          <a:lstStyle/>
          <a:p>
            <a:r>
              <a:rPr lang="hu-HU" sz="1400" dirty="0" smtClean="0">
                <a:solidFill>
                  <a:schemeClr val="bg1"/>
                </a:solidFill>
              </a:rPr>
              <a:t>Dezső bácsi legénykorában muzsikáló barátai körében –balról a második</a:t>
            </a:r>
            <a:endParaRPr lang="hu-HU" sz="1400" dirty="0">
              <a:solidFill>
                <a:schemeClr val="bg1"/>
              </a:solidFill>
            </a:endParaRPr>
          </a:p>
        </p:txBody>
      </p:sp>
      <p:pic>
        <p:nvPicPr>
          <p:cNvPr id="4" name="Tartalom helye 3" descr="3..jpg"/>
          <p:cNvPicPr>
            <a:picLocks noGrp="1" noChangeAspect="1"/>
          </p:cNvPicPr>
          <p:nvPr>
            <p:ph idx="1"/>
          </p:nvPr>
        </p:nvPicPr>
        <p:blipFill>
          <a:blip r:embed="rId2" cstate="print"/>
          <a:stretch>
            <a:fillRect/>
          </a:stretch>
        </p:blipFill>
        <p:spPr>
          <a:xfrm>
            <a:off x="214282" y="857232"/>
            <a:ext cx="8773312" cy="553368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8596" y="0"/>
            <a:ext cx="8258204" cy="642918"/>
          </a:xfrm>
        </p:spPr>
        <p:txBody>
          <a:bodyPr/>
          <a:lstStyle/>
          <a:p>
            <a:r>
              <a:rPr lang="hu-HU" sz="1400" dirty="0" err="1" smtClean="0">
                <a:solidFill>
                  <a:schemeClr val="bg1">
                    <a:lumMod val="95000"/>
                  </a:schemeClr>
                </a:solidFill>
              </a:rPr>
              <a:t>Tassy</a:t>
            </a:r>
            <a:r>
              <a:rPr lang="hu-HU" sz="1400" dirty="0" smtClean="0">
                <a:solidFill>
                  <a:schemeClr val="bg1">
                    <a:lumMod val="95000"/>
                  </a:schemeClr>
                </a:solidFill>
              </a:rPr>
              <a:t> mama háborúba induló testvéreivel</a:t>
            </a:r>
            <a:endParaRPr lang="hu-HU" sz="1400" dirty="0">
              <a:solidFill>
                <a:schemeClr val="bg1">
                  <a:lumMod val="95000"/>
                </a:schemeClr>
              </a:solidFill>
            </a:endParaRPr>
          </a:p>
        </p:txBody>
      </p:sp>
      <p:pic>
        <p:nvPicPr>
          <p:cNvPr id="4" name="Tartalom helye 3" descr="3a.tif"/>
          <p:cNvPicPr>
            <a:picLocks noGrp="1" noChangeAspect="1"/>
          </p:cNvPicPr>
          <p:nvPr>
            <p:ph idx="1"/>
          </p:nvPr>
        </p:nvPicPr>
        <p:blipFill>
          <a:blip r:embed="rId2" cstate="print">
            <a:lum bright="-36000" contrast="52000"/>
          </a:blip>
          <a:stretch>
            <a:fillRect/>
          </a:stretch>
        </p:blipFill>
        <p:spPr>
          <a:xfrm>
            <a:off x="2500298" y="642918"/>
            <a:ext cx="4058023" cy="5857916"/>
          </a:xfrm>
          <a:ln w="38100">
            <a:solidFill>
              <a:schemeClr val="bg1">
                <a:lumMod val="95000"/>
              </a:schemeClr>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3757610" cy="868346"/>
          </a:xfrm>
        </p:spPr>
        <p:txBody>
          <a:bodyPr/>
          <a:lstStyle/>
          <a:p>
            <a:r>
              <a:rPr lang="hu-HU" sz="1400" dirty="0" smtClean="0">
                <a:solidFill>
                  <a:schemeClr val="bg1"/>
                </a:solidFill>
              </a:rPr>
              <a:t>Az imádságos lelkű nagymama</a:t>
            </a:r>
            <a:r>
              <a:rPr lang="hu-HU" sz="1400" b="1" dirty="0" smtClean="0">
                <a:solidFill>
                  <a:schemeClr val="bg1"/>
                </a:solidFill>
              </a:rPr>
              <a:t/>
            </a:r>
            <a:br>
              <a:rPr lang="hu-HU" sz="1400" b="1" dirty="0" smtClean="0">
                <a:solidFill>
                  <a:schemeClr val="bg1"/>
                </a:solidFill>
              </a:rPr>
            </a:br>
            <a:r>
              <a:rPr lang="hu-HU" sz="1400" dirty="0" smtClean="0">
                <a:solidFill>
                  <a:schemeClr val="bg1"/>
                </a:solidFill>
              </a:rPr>
              <a:t> sokat vigyázott a gyermek Jolánkára</a:t>
            </a:r>
            <a:endParaRPr lang="hu-HU" sz="1400" dirty="0">
              <a:solidFill>
                <a:schemeClr val="bg1"/>
              </a:solidFill>
            </a:endParaRPr>
          </a:p>
        </p:txBody>
      </p:sp>
      <p:pic>
        <p:nvPicPr>
          <p:cNvPr id="4" name="Tartalom helye 3" descr="12 a.jpg"/>
          <p:cNvPicPr>
            <a:picLocks noGrp="1" noChangeAspect="1"/>
          </p:cNvPicPr>
          <p:nvPr>
            <p:ph idx="1"/>
          </p:nvPr>
        </p:nvPicPr>
        <p:blipFill>
          <a:blip r:embed="rId2" cstate="print"/>
          <a:srcRect r="2867" b="1905"/>
          <a:stretch>
            <a:fillRect/>
          </a:stretch>
        </p:blipFill>
        <p:spPr>
          <a:xfrm>
            <a:off x="571472" y="1714488"/>
            <a:ext cx="3155178" cy="4643470"/>
          </a:xfrm>
          <a:ln w="38100">
            <a:solidFill>
              <a:schemeClr val="bg1">
                <a:lumMod val="95000"/>
              </a:schemeClr>
            </a:solidFill>
          </a:ln>
        </p:spPr>
      </p:pic>
      <p:pic>
        <p:nvPicPr>
          <p:cNvPr id="5" name="Kép 4" descr="Tassy mama.jpg"/>
          <p:cNvPicPr>
            <a:picLocks noChangeAspect="1"/>
          </p:cNvPicPr>
          <p:nvPr/>
        </p:nvPicPr>
        <p:blipFill>
          <a:blip r:embed="rId3" cstate="print"/>
          <a:srcRect b="1176"/>
          <a:stretch>
            <a:fillRect/>
          </a:stretch>
        </p:blipFill>
        <p:spPr>
          <a:xfrm>
            <a:off x="4357686" y="357166"/>
            <a:ext cx="4456025" cy="600079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47.JPG"/>
          <p:cNvPicPr>
            <a:picLocks noGrp="1" noChangeAspect="1"/>
          </p:cNvPicPr>
          <p:nvPr>
            <p:ph idx="1"/>
          </p:nvPr>
        </p:nvPicPr>
        <p:blipFill>
          <a:blip r:embed="rId2" cstate="print"/>
          <a:stretch>
            <a:fillRect/>
          </a:stretch>
        </p:blipFill>
        <p:spPr>
          <a:xfrm>
            <a:off x="214282" y="214290"/>
            <a:ext cx="2071702" cy="1553776"/>
          </a:xfrm>
        </p:spPr>
      </p:pic>
      <p:pic>
        <p:nvPicPr>
          <p:cNvPr id="5" name="Kép 4" descr="46.JPG"/>
          <p:cNvPicPr>
            <a:picLocks noChangeAspect="1"/>
          </p:cNvPicPr>
          <p:nvPr/>
        </p:nvPicPr>
        <p:blipFill>
          <a:blip r:embed="rId3" cstate="print"/>
          <a:stretch>
            <a:fillRect/>
          </a:stretch>
        </p:blipFill>
        <p:spPr>
          <a:xfrm>
            <a:off x="2428860" y="285728"/>
            <a:ext cx="2073600" cy="1555200"/>
          </a:xfrm>
          <a:prstGeom prst="rect">
            <a:avLst/>
          </a:prstGeom>
        </p:spPr>
      </p:pic>
      <p:pic>
        <p:nvPicPr>
          <p:cNvPr id="7" name="Kép 6" descr="32.JPG"/>
          <p:cNvPicPr>
            <a:picLocks noChangeAspect="1"/>
          </p:cNvPicPr>
          <p:nvPr/>
        </p:nvPicPr>
        <p:blipFill>
          <a:blip r:embed="rId4" cstate="print"/>
          <a:stretch>
            <a:fillRect/>
          </a:stretch>
        </p:blipFill>
        <p:spPr>
          <a:xfrm>
            <a:off x="357158" y="2928934"/>
            <a:ext cx="4108494" cy="3081370"/>
          </a:xfrm>
          <a:prstGeom prst="rect">
            <a:avLst/>
          </a:prstGeom>
        </p:spPr>
      </p:pic>
      <p:pic>
        <p:nvPicPr>
          <p:cNvPr id="9" name="Kép 8" descr="43.JPG"/>
          <p:cNvPicPr>
            <a:picLocks noChangeAspect="1"/>
          </p:cNvPicPr>
          <p:nvPr/>
        </p:nvPicPr>
        <p:blipFill>
          <a:blip r:embed="rId5" cstate="print"/>
          <a:stretch>
            <a:fillRect/>
          </a:stretch>
        </p:blipFill>
        <p:spPr>
          <a:xfrm>
            <a:off x="4714876" y="2928934"/>
            <a:ext cx="4108800" cy="3081600"/>
          </a:xfrm>
          <a:prstGeom prst="rect">
            <a:avLst/>
          </a:prstGeom>
        </p:spPr>
      </p:pic>
      <p:pic>
        <p:nvPicPr>
          <p:cNvPr id="10" name="Kép 9" descr="30.JPG"/>
          <p:cNvPicPr>
            <a:picLocks noChangeAspect="1"/>
          </p:cNvPicPr>
          <p:nvPr/>
        </p:nvPicPr>
        <p:blipFill>
          <a:blip r:embed="rId6" cstate="print"/>
          <a:stretch>
            <a:fillRect/>
          </a:stretch>
        </p:blipFill>
        <p:spPr>
          <a:xfrm>
            <a:off x="4643438" y="285728"/>
            <a:ext cx="2071702" cy="1553776"/>
          </a:xfrm>
          <a:prstGeom prst="rect">
            <a:avLst/>
          </a:prstGeom>
        </p:spPr>
      </p:pic>
      <p:pic>
        <p:nvPicPr>
          <p:cNvPr id="11" name="Kép 10" descr="44.JPG"/>
          <p:cNvPicPr>
            <a:picLocks noChangeAspect="1"/>
          </p:cNvPicPr>
          <p:nvPr/>
        </p:nvPicPr>
        <p:blipFill>
          <a:blip r:embed="rId7" cstate="print"/>
          <a:stretch>
            <a:fillRect/>
          </a:stretch>
        </p:blipFill>
        <p:spPr>
          <a:xfrm>
            <a:off x="6786578" y="285728"/>
            <a:ext cx="2073600" cy="1555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otthon\Desktop\TASSY JOLÁN NAPLÓ 1960-1986\Nyomda-KÉPEK  - JPG\1. Családi képek jpg\7.c. Kilátás a kertaljából.JPG"/>
          <p:cNvPicPr>
            <a:picLocks noGrp="1" noChangeAspect="1" noChangeArrowheads="1"/>
          </p:cNvPicPr>
          <p:nvPr>
            <p:ph idx="1"/>
          </p:nvPr>
        </p:nvPicPr>
        <p:blipFill>
          <a:blip r:embed="rId2" cstate="print"/>
          <a:srcRect/>
          <a:stretch>
            <a:fillRect/>
          </a:stretch>
        </p:blipFill>
        <p:spPr bwMode="auto">
          <a:xfrm>
            <a:off x="1071538" y="428604"/>
            <a:ext cx="7310993" cy="5483245"/>
          </a:xfrm>
          <a:prstGeom prst="rect">
            <a:avLst/>
          </a:prstGeom>
          <a:noFill/>
        </p:spPr>
      </p:pic>
      <p:sp>
        <p:nvSpPr>
          <p:cNvPr id="3" name="Szövegdoboz 2"/>
          <p:cNvSpPr txBox="1"/>
          <p:nvPr/>
        </p:nvSpPr>
        <p:spPr>
          <a:xfrm>
            <a:off x="1142976" y="6143644"/>
            <a:ext cx="7143800" cy="307777"/>
          </a:xfrm>
          <a:prstGeom prst="rect">
            <a:avLst/>
          </a:prstGeom>
          <a:noFill/>
        </p:spPr>
        <p:txBody>
          <a:bodyPr wrap="square" rtlCol="0">
            <a:spAutoFit/>
          </a:bodyPr>
          <a:lstStyle/>
          <a:p>
            <a:pPr algn="ctr"/>
            <a:r>
              <a:rPr lang="hu-HU" sz="1400" dirty="0" smtClean="0">
                <a:solidFill>
                  <a:schemeClr val="bg1"/>
                </a:solidFill>
              </a:rPr>
              <a:t>A kert végében kitárul az alföldi táj</a:t>
            </a:r>
            <a:endParaRPr lang="hu-HU" sz="14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Meghívó facebook0005.jpg"/>
          <p:cNvPicPr>
            <a:picLocks noGrp="1" noChangeAspect="1"/>
          </p:cNvPicPr>
          <p:nvPr>
            <p:ph idx="1"/>
          </p:nvPr>
        </p:nvPicPr>
        <p:blipFill>
          <a:blip r:embed="rId2"/>
          <a:stretch>
            <a:fillRect/>
          </a:stretch>
        </p:blipFill>
        <p:spPr>
          <a:xfrm>
            <a:off x="642910" y="642918"/>
            <a:ext cx="7639322" cy="5554683"/>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természet után 4.JPG"/>
          <p:cNvPicPr>
            <a:picLocks noChangeAspect="1"/>
          </p:cNvPicPr>
          <p:nvPr/>
        </p:nvPicPr>
        <p:blipFill>
          <a:blip r:embed="rId2" cstate="print">
            <a:lum bright="10000" contrast="10000"/>
          </a:blip>
          <a:srcRect l="50354" t="2439" r="1712" b="52439"/>
          <a:stretch>
            <a:fillRect/>
          </a:stretch>
        </p:blipFill>
        <p:spPr bwMode="auto">
          <a:xfrm>
            <a:off x="357158" y="571480"/>
            <a:ext cx="4358920" cy="5760000"/>
          </a:xfrm>
          <a:prstGeom prst="rect">
            <a:avLst/>
          </a:prstGeom>
          <a:noFill/>
          <a:ln w="9525">
            <a:noFill/>
            <a:miter lim="800000"/>
            <a:headEnd/>
            <a:tailEnd/>
          </a:ln>
          <a:effectLst/>
        </p:spPr>
      </p:pic>
      <p:pic>
        <p:nvPicPr>
          <p:cNvPr id="2050" name="Picture 2" descr="C:\Users\otthon\Desktop\képeslapok\papírcs.mama0002.jpg"/>
          <p:cNvPicPr>
            <a:picLocks noGrp="1" noChangeAspect="1" noChangeArrowheads="1"/>
          </p:cNvPicPr>
          <p:nvPr>
            <p:ph idx="1"/>
          </p:nvPr>
        </p:nvPicPr>
        <p:blipFill>
          <a:blip r:embed="rId3"/>
          <a:srcRect l="-1923" t="6201" r="9605" b="44189"/>
          <a:stretch>
            <a:fillRect/>
          </a:stretch>
        </p:blipFill>
        <p:spPr bwMode="auto">
          <a:xfrm>
            <a:off x="5214942" y="714356"/>
            <a:ext cx="3429024" cy="2857520"/>
          </a:xfrm>
          <a:prstGeom prst="rect">
            <a:avLst/>
          </a:prstGeom>
          <a:noFill/>
        </p:spPr>
      </p:pic>
      <p:sp>
        <p:nvSpPr>
          <p:cNvPr id="5" name="Szövegdoboz 4"/>
          <p:cNvSpPr txBox="1"/>
          <p:nvPr/>
        </p:nvSpPr>
        <p:spPr>
          <a:xfrm>
            <a:off x="5000628" y="142852"/>
            <a:ext cx="4000528" cy="523220"/>
          </a:xfrm>
          <a:prstGeom prst="rect">
            <a:avLst/>
          </a:prstGeom>
          <a:noFill/>
        </p:spPr>
        <p:txBody>
          <a:bodyPr wrap="square" rtlCol="0">
            <a:spAutoFit/>
          </a:bodyPr>
          <a:lstStyle/>
          <a:p>
            <a:pPr algn="ctr"/>
            <a:r>
              <a:rPr lang="hu-HU" sz="1400" dirty="0" smtClean="0">
                <a:solidFill>
                  <a:schemeClr val="bg1">
                    <a:lumMod val="95000"/>
                  </a:schemeClr>
                </a:solidFill>
              </a:rPr>
              <a:t>A Természet szépségeire és szeretetére</a:t>
            </a:r>
          </a:p>
          <a:p>
            <a:pPr algn="ctr"/>
            <a:r>
              <a:rPr lang="hu-HU" sz="1400" dirty="0" smtClean="0">
                <a:solidFill>
                  <a:schemeClr val="bg1">
                    <a:lumMod val="95000"/>
                  </a:schemeClr>
                </a:solidFill>
              </a:rPr>
              <a:t> a Nagymama hívta fel figyelmét</a:t>
            </a:r>
            <a:endParaRPr lang="hu-HU" sz="1400" dirty="0">
              <a:solidFill>
                <a:schemeClr val="bg1">
                  <a:lumMod val="95000"/>
                </a:schemeClr>
              </a:solidFill>
            </a:endParaRPr>
          </a:p>
        </p:txBody>
      </p:sp>
      <p:pic>
        <p:nvPicPr>
          <p:cNvPr id="6" name="Kép 5" descr="Papírcsipkék.jpg"/>
          <p:cNvPicPr>
            <a:picLocks noChangeAspect="1"/>
          </p:cNvPicPr>
          <p:nvPr/>
        </p:nvPicPr>
        <p:blipFill>
          <a:blip r:embed="rId4" cstate="print"/>
          <a:stretch>
            <a:fillRect/>
          </a:stretch>
        </p:blipFill>
        <p:spPr>
          <a:xfrm>
            <a:off x="6143636" y="3786190"/>
            <a:ext cx="1925186" cy="272301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368280"/>
          </a:xfrm>
        </p:spPr>
        <p:txBody>
          <a:bodyPr/>
          <a:lstStyle/>
          <a:p>
            <a:r>
              <a:rPr lang="hu-HU" sz="1400" dirty="0" smtClean="0">
                <a:solidFill>
                  <a:schemeClr val="bg1">
                    <a:lumMod val="95000"/>
                  </a:schemeClr>
                </a:solidFill>
              </a:rPr>
              <a:t>Papírcsipkék</a:t>
            </a:r>
            <a:endParaRPr lang="hu-HU" sz="1400" dirty="0">
              <a:solidFill>
                <a:schemeClr val="bg1">
                  <a:lumMod val="95000"/>
                </a:schemeClr>
              </a:solidFill>
            </a:endParaRPr>
          </a:p>
        </p:txBody>
      </p:sp>
      <p:pic>
        <p:nvPicPr>
          <p:cNvPr id="9219" name="Picture 3" descr="C:\Users\otthon\Desktop\TASSY JOLÁN NAPLÓ 1960-1986\Nyomda-KÉPEK  - JPG\3. Csipkék 25 db jpg\20.l másolata.jpg"/>
          <p:cNvPicPr>
            <a:picLocks noChangeAspect="1" noChangeArrowheads="1"/>
          </p:cNvPicPr>
          <p:nvPr/>
        </p:nvPicPr>
        <p:blipFill>
          <a:blip r:embed="rId3" cstate="print"/>
          <a:srcRect/>
          <a:stretch>
            <a:fillRect/>
          </a:stretch>
        </p:blipFill>
        <p:spPr bwMode="auto">
          <a:xfrm>
            <a:off x="3214678" y="2928934"/>
            <a:ext cx="1005528" cy="1440000"/>
          </a:xfrm>
          <a:prstGeom prst="rect">
            <a:avLst/>
          </a:prstGeom>
          <a:noFill/>
        </p:spPr>
      </p:pic>
      <p:pic>
        <p:nvPicPr>
          <p:cNvPr id="9229" name="Picture 13" descr="C:\Users\otthon\Desktop\TASSY JOLÁN NAPLÓ 1960-1986\Nyomda-KÉPEK  - JPG\3. Csipkék 25 db jpg\20.k.jpg"/>
          <p:cNvPicPr>
            <a:picLocks noChangeAspect="1" noChangeArrowheads="1"/>
          </p:cNvPicPr>
          <p:nvPr/>
        </p:nvPicPr>
        <p:blipFill>
          <a:blip r:embed="rId4" cstate="print"/>
          <a:srcRect/>
          <a:stretch>
            <a:fillRect/>
          </a:stretch>
        </p:blipFill>
        <p:spPr bwMode="auto">
          <a:xfrm>
            <a:off x="5786446" y="1071546"/>
            <a:ext cx="1215697" cy="1440000"/>
          </a:xfrm>
          <a:prstGeom prst="rect">
            <a:avLst/>
          </a:prstGeom>
          <a:noFill/>
        </p:spPr>
      </p:pic>
      <p:pic>
        <p:nvPicPr>
          <p:cNvPr id="9231" name="Picture 15" descr="C:\Users\otthon\Desktop\TASSY JOLÁN NAPLÓ 1960-1986\Nyomda-KÉPEK  - JPG\3. Csipkék 25 db jpg\20.n másolata.jpg"/>
          <p:cNvPicPr>
            <a:picLocks noChangeAspect="1" noChangeArrowheads="1"/>
          </p:cNvPicPr>
          <p:nvPr/>
        </p:nvPicPr>
        <p:blipFill>
          <a:blip r:embed="rId5" cstate="print"/>
          <a:srcRect/>
          <a:stretch>
            <a:fillRect/>
          </a:stretch>
        </p:blipFill>
        <p:spPr bwMode="auto">
          <a:xfrm>
            <a:off x="642910" y="2928934"/>
            <a:ext cx="994597" cy="1440000"/>
          </a:xfrm>
          <a:prstGeom prst="rect">
            <a:avLst/>
          </a:prstGeom>
          <a:noFill/>
        </p:spPr>
      </p:pic>
      <p:pic>
        <p:nvPicPr>
          <p:cNvPr id="9232" name="Picture 16" descr="C:\Users\otthon\Desktop\TASSY JOLÁN NAPLÓ 1960-1986\Nyomda-KÉPEK  - JPG\3. Csipkék 25 db jpg\20.o másolata.jpg"/>
          <p:cNvPicPr>
            <a:picLocks noChangeAspect="1" noChangeArrowheads="1"/>
          </p:cNvPicPr>
          <p:nvPr/>
        </p:nvPicPr>
        <p:blipFill>
          <a:blip r:embed="rId6" cstate="print"/>
          <a:srcRect/>
          <a:stretch>
            <a:fillRect/>
          </a:stretch>
        </p:blipFill>
        <p:spPr bwMode="auto">
          <a:xfrm>
            <a:off x="3214678" y="1071546"/>
            <a:ext cx="1014234" cy="1440000"/>
          </a:xfrm>
          <a:prstGeom prst="rect">
            <a:avLst/>
          </a:prstGeom>
          <a:noFill/>
        </p:spPr>
      </p:pic>
      <p:pic>
        <p:nvPicPr>
          <p:cNvPr id="9233" name="Picture 17" descr="C:\Users\otthon\Desktop\TASSY JOLÁN NAPLÓ 1960-1986\Nyomda-KÉPEK  - JPG\3. Csipkék 25 db jpg\20.p másolata.jpg"/>
          <p:cNvPicPr>
            <a:picLocks noChangeAspect="1" noChangeArrowheads="1"/>
          </p:cNvPicPr>
          <p:nvPr/>
        </p:nvPicPr>
        <p:blipFill>
          <a:blip r:embed="rId7" cstate="print"/>
          <a:srcRect/>
          <a:stretch>
            <a:fillRect/>
          </a:stretch>
        </p:blipFill>
        <p:spPr bwMode="auto">
          <a:xfrm>
            <a:off x="4500562" y="2928934"/>
            <a:ext cx="1007662" cy="1440000"/>
          </a:xfrm>
          <a:prstGeom prst="rect">
            <a:avLst/>
          </a:prstGeom>
          <a:noFill/>
        </p:spPr>
      </p:pic>
      <p:pic>
        <p:nvPicPr>
          <p:cNvPr id="9234" name="Picture 18" descr="C:\Users\otthon\Desktop\TASSY JOLÁN NAPLÓ 1960-1986\Nyomda-KÉPEK  - JPG\3. Csipkék 25 db jpg\20.c másolata.jpg"/>
          <p:cNvPicPr>
            <a:picLocks noChangeAspect="1" noChangeArrowheads="1"/>
          </p:cNvPicPr>
          <p:nvPr/>
        </p:nvPicPr>
        <p:blipFill>
          <a:blip r:embed="rId8" cstate="print"/>
          <a:srcRect/>
          <a:stretch>
            <a:fillRect/>
          </a:stretch>
        </p:blipFill>
        <p:spPr bwMode="auto">
          <a:xfrm>
            <a:off x="1857355" y="1071546"/>
            <a:ext cx="1041350" cy="1440000"/>
          </a:xfrm>
          <a:prstGeom prst="rect">
            <a:avLst/>
          </a:prstGeom>
          <a:noFill/>
        </p:spPr>
      </p:pic>
      <p:pic>
        <p:nvPicPr>
          <p:cNvPr id="9235" name="Picture 19" descr="C:\Users\otthon\Desktop\TASSY JOLÁN NAPLÓ 1960-1986\Nyomda-KÉPEK  - JPG\3. Csipkék 25 db jpg\20.d másolata.jpg"/>
          <p:cNvPicPr>
            <a:picLocks noChangeAspect="1" noChangeArrowheads="1"/>
          </p:cNvPicPr>
          <p:nvPr/>
        </p:nvPicPr>
        <p:blipFill>
          <a:blip r:embed="rId9" cstate="print"/>
          <a:srcRect/>
          <a:stretch>
            <a:fillRect/>
          </a:stretch>
        </p:blipFill>
        <p:spPr bwMode="auto">
          <a:xfrm>
            <a:off x="1928794" y="2928934"/>
            <a:ext cx="1027129" cy="1440000"/>
          </a:xfrm>
          <a:prstGeom prst="rect">
            <a:avLst/>
          </a:prstGeom>
          <a:noFill/>
        </p:spPr>
      </p:pic>
      <p:pic>
        <p:nvPicPr>
          <p:cNvPr id="9236" name="Picture 20" descr="C:\Users\otthon\Desktop\TASSY JOLÁN NAPLÓ 1960-1986\Nyomda-KÉPEK  - JPG\3. Csipkék 25 db jpg\20.f másolata.jpg"/>
          <p:cNvPicPr>
            <a:picLocks noChangeAspect="1" noChangeArrowheads="1"/>
          </p:cNvPicPr>
          <p:nvPr/>
        </p:nvPicPr>
        <p:blipFill>
          <a:blip r:embed="rId10" cstate="print"/>
          <a:srcRect/>
          <a:stretch>
            <a:fillRect/>
          </a:stretch>
        </p:blipFill>
        <p:spPr bwMode="auto">
          <a:xfrm>
            <a:off x="642910" y="1071545"/>
            <a:ext cx="983459" cy="1440000"/>
          </a:xfrm>
          <a:prstGeom prst="rect">
            <a:avLst/>
          </a:prstGeom>
          <a:noFill/>
        </p:spPr>
      </p:pic>
      <p:pic>
        <p:nvPicPr>
          <p:cNvPr id="9237" name="Picture 21" descr="C:\Users\otthon\Desktop\TASSY JOLÁN NAPLÓ 1960-1986\Nyomda-KÉPEK  - JPG\3. Csipkék 25 db jpg\20.g másolata.jpg"/>
          <p:cNvPicPr>
            <a:picLocks noChangeAspect="1" noChangeArrowheads="1"/>
          </p:cNvPicPr>
          <p:nvPr/>
        </p:nvPicPr>
        <p:blipFill>
          <a:blip r:embed="rId11" cstate="print"/>
          <a:srcRect/>
          <a:stretch>
            <a:fillRect/>
          </a:stretch>
        </p:blipFill>
        <p:spPr bwMode="auto">
          <a:xfrm>
            <a:off x="4500562" y="1071545"/>
            <a:ext cx="1152086" cy="1440000"/>
          </a:xfrm>
          <a:prstGeom prst="rect">
            <a:avLst/>
          </a:prstGeom>
          <a:noFill/>
        </p:spPr>
      </p:pic>
      <p:pic>
        <p:nvPicPr>
          <p:cNvPr id="9238" name="Picture 22" descr="C:\Users\otthon\Desktop\TASSY JOLÁN NAPLÓ 1960-1986\Nyomda-KÉPEK  - JPG\3. Csipkék 25 db jpg\20.h másolata.jpg"/>
          <p:cNvPicPr>
            <a:picLocks noChangeAspect="1" noChangeArrowheads="1"/>
          </p:cNvPicPr>
          <p:nvPr/>
        </p:nvPicPr>
        <p:blipFill>
          <a:blip r:embed="rId12" cstate="print"/>
          <a:srcRect/>
          <a:stretch>
            <a:fillRect/>
          </a:stretch>
        </p:blipFill>
        <p:spPr bwMode="auto">
          <a:xfrm>
            <a:off x="7286644" y="2928934"/>
            <a:ext cx="1046788" cy="1440000"/>
          </a:xfrm>
          <a:prstGeom prst="rect">
            <a:avLst/>
          </a:prstGeom>
          <a:noFill/>
        </p:spPr>
      </p:pic>
      <p:pic>
        <p:nvPicPr>
          <p:cNvPr id="9241" name="Picture 25" descr="C:\Users\otthon\Desktop\TASSY JOLÁN NAPLÓ 1960-1986\Nyomda-KÉPEK  - JPG\3. Csipkék 25 db jpg\20.e.jpg"/>
          <p:cNvPicPr>
            <a:picLocks noGrp="1" noChangeAspect="1" noChangeArrowheads="1"/>
          </p:cNvPicPr>
          <p:nvPr>
            <p:ph idx="1"/>
          </p:nvPr>
        </p:nvPicPr>
        <p:blipFill>
          <a:blip r:embed="rId13" cstate="print"/>
          <a:srcRect/>
          <a:stretch>
            <a:fillRect/>
          </a:stretch>
        </p:blipFill>
        <p:spPr bwMode="auto">
          <a:xfrm>
            <a:off x="7215206" y="1071546"/>
            <a:ext cx="1016576" cy="1440000"/>
          </a:xfrm>
          <a:prstGeom prst="rect">
            <a:avLst/>
          </a:prstGeom>
          <a:noFill/>
        </p:spPr>
      </p:pic>
      <p:pic>
        <p:nvPicPr>
          <p:cNvPr id="9242" name="Picture 26" descr="C:\Users\otthon\Desktop\TASSY JOLÁN NAPLÓ 1960-1986\Nyomda-KÉPEK  - JPG\3. Csipkék 25 db jpg\20.zs.jpg"/>
          <p:cNvPicPr>
            <a:picLocks noChangeAspect="1" noChangeArrowheads="1"/>
          </p:cNvPicPr>
          <p:nvPr/>
        </p:nvPicPr>
        <p:blipFill>
          <a:blip r:embed="rId14" cstate="print"/>
          <a:srcRect/>
          <a:stretch>
            <a:fillRect/>
          </a:stretch>
        </p:blipFill>
        <p:spPr bwMode="auto">
          <a:xfrm>
            <a:off x="5857884" y="2928934"/>
            <a:ext cx="1093931" cy="1440000"/>
          </a:xfrm>
          <a:prstGeom prst="rect">
            <a:avLst/>
          </a:prstGeom>
          <a:noFill/>
        </p:spPr>
      </p:pic>
      <p:pic>
        <p:nvPicPr>
          <p:cNvPr id="9243" name="Picture 27" descr="C:\Users\otthon\Desktop\TASSY JOLÁN NAPLÓ 1960-1986\Nyomda-KÉPEK  - JPG\3. Csipkék 25 db jpg\20.v.jpg"/>
          <p:cNvPicPr>
            <a:picLocks noChangeAspect="1" noChangeArrowheads="1"/>
          </p:cNvPicPr>
          <p:nvPr/>
        </p:nvPicPr>
        <p:blipFill>
          <a:blip r:embed="rId15" cstate="print"/>
          <a:srcRect/>
          <a:stretch>
            <a:fillRect/>
          </a:stretch>
        </p:blipFill>
        <p:spPr bwMode="auto">
          <a:xfrm>
            <a:off x="1928794" y="4786322"/>
            <a:ext cx="1039569" cy="1440000"/>
          </a:xfrm>
          <a:prstGeom prst="rect">
            <a:avLst/>
          </a:prstGeom>
          <a:noFill/>
        </p:spPr>
      </p:pic>
      <p:pic>
        <p:nvPicPr>
          <p:cNvPr id="9244" name="Picture 28" descr="C:\Users\otthon\Desktop\TASSY JOLÁN NAPLÓ 1960-1986\Nyomda-KÉPEK  - JPG\3. Csipkék 25 db jpg\20.s.jpg"/>
          <p:cNvPicPr>
            <a:picLocks noChangeAspect="1" noChangeArrowheads="1"/>
          </p:cNvPicPr>
          <p:nvPr/>
        </p:nvPicPr>
        <p:blipFill>
          <a:blip r:embed="rId16" cstate="print"/>
          <a:srcRect/>
          <a:stretch>
            <a:fillRect/>
          </a:stretch>
        </p:blipFill>
        <p:spPr bwMode="auto">
          <a:xfrm>
            <a:off x="642910" y="4786322"/>
            <a:ext cx="1019868" cy="1440000"/>
          </a:xfrm>
          <a:prstGeom prst="rect">
            <a:avLst/>
          </a:prstGeom>
          <a:noFill/>
        </p:spPr>
      </p:pic>
      <p:pic>
        <p:nvPicPr>
          <p:cNvPr id="9245" name="Picture 29" descr="C:\Users\otthon\Desktop\TASSY JOLÁN NAPLÓ 1960-1986\Nyomda-KÉPEK  - JPG\3. Csipkék 25 db jpg\20.y.jpg"/>
          <p:cNvPicPr>
            <a:picLocks noChangeAspect="1" noChangeArrowheads="1"/>
          </p:cNvPicPr>
          <p:nvPr/>
        </p:nvPicPr>
        <p:blipFill>
          <a:blip r:embed="rId17" cstate="print"/>
          <a:srcRect/>
          <a:stretch>
            <a:fillRect/>
          </a:stretch>
        </p:blipFill>
        <p:spPr bwMode="auto">
          <a:xfrm>
            <a:off x="4572000" y="4786322"/>
            <a:ext cx="1006623" cy="1440000"/>
          </a:xfrm>
          <a:prstGeom prst="rect">
            <a:avLst/>
          </a:prstGeom>
          <a:noFill/>
        </p:spPr>
      </p:pic>
      <p:pic>
        <p:nvPicPr>
          <p:cNvPr id="9246" name="Picture 30" descr="C:\Users\otthon\Desktop\TASSY JOLÁN NAPLÓ 1960-1986\Nyomda-KÉPEK  - JPG\3. Csipkék 25 db jpg\20.z.jpg"/>
          <p:cNvPicPr>
            <a:picLocks noChangeAspect="1" noChangeArrowheads="1"/>
          </p:cNvPicPr>
          <p:nvPr/>
        </p:nvPicPr>
        <p:blipFill>
          <a:blip r:embed="rId18" cstate="print"/>
          <a:srcRect/>
          <a:stretch>
            <a:fillRect/>
          </a:stretch>
        </p:blipFill>
        <p:spPr bwMode="auto">
          <a:xfrm>
            <a:off x="3214678" y="4786322"/>
            <a:ext cx="1147781" cy="1440000"/>
          </a:xfrm>
          <a:prstGeom prst="rect">
            <a:avLst/>
          </a:prstGeom>
          <a:noFill/>
        </p:spPr>
      </p:pic>
      <p:pic>
        <p:nvPicPr>
          <p:cNvPr id="9247" name="Picture 31" descr="C:\Users\otthon\Desktop\TASSY JOLÁN NAPLÓ 1960-1986\Nyomda-KÉPEK  - JPG\3. Csipkék 25 db jpg\20.u.jpg"/>
          <p:cNvPicPr>
            <a:picLocks noChangeAspect="1" noChangeArrowheads="1"/>
          </p:cNvPicPr>
          <p:nvPr/>
        </p:nvPicPr>
        <p:blipFill>
          <a:blip r:embed="rId19" cstate="print"/>
          <a:srcRect/>
          <a:stretch>
            <a:fillRect/>
          </a:stretch>
        </p:blipFill>
        <p:spPr bwMode="auto">
          <a:xfrm>
            <a:off x="5857884" y="4786322"/>
            <a:ext cx="1148815" cy="1440000"/>
          </a:xfrm>
          <a:prstGeom prst="rect">
            <a:avLst/>
          </a:prstGeom>
          <a:noFill/>
        </p:spPr>
      </p:pic>
      <p:pic>
        <p:nvPicPr>
          <p:cNvPr id="9248" name="Picture 32" descr="C:\Users\otthon\Desktop\TASSY JOLÁN NAPLÓ 1960-1986\Nyomda-KÉPEK  - JPG\3. Csipkék 25 db jpg\20.t.jpg"/>
          <p:cNvPicPr>
            <a:picLocks noChangeAspect="1" noChangeArrowheads="1"/>
          </p:cNvPicPr>
          <p:nvPr/>
        </p:nvPicPr>
        <p:blipFill>
          <a:blip r:embed="rId20" cstate="print"/>
          <a:srcRect/>
          <a:stretch>
            <a:fillRect/>
          </a:stretch>
        </p:blipFill>
        <p:spPr bwMode="auto">
          <a:xfrm>
            <a:off x="7286644" y="4786322"/>
            <a:ext cx="1021870" cy="1440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8596" y="285728"/>
            <a:ext cx="8229600" cy="571504"/>
          </a:xfrm>
        </p:spPr>
        <p:txBody>
          <a:bodyPr/>
          <a:lstStyle/>
          <a:p>
            <a:r>
              <a:rPr lang="hu-HU" sz="1400" dirty="0" smtClean="0">
                <a:solidFill>
                  <a:schemeClr val="bg1">
                    <a:lumMod val="95000"/>
                  </a:schemeClr>
                </a:solidFill>
              </a:rPr>
              <a:t>Az Édesanya, Dancsó Etelka jobbszélen férjével és a kis Dezsővel</a:t>
            </a:r>
            <a:br>
              <a:rPr lang="hu-HU" sz="1400" dirty="0" smtClean="0">
                <a:solidFill>
                  <a:schemeClr val="bg1">
                    <a:lumMod val="95000"/>
                  </a:schemeClr>
                </a:solidFill>
              </a:rPr>
            </a:br>
            <a:r>
              <a:rPr lang="hu-HU" sz="1400" dirty="0" smtClean="0">
                <a:solidFill>
                  <a:schemeClr val="bg1">
                    <a:lumMod val="95000"/>
                  </a:schemeClr>
                </a:solidFill>
              </a:rPr>
              <a:t>A kovácsmester Dancsó Ferenc nagyapa  családjával</a:t>
            </a:r>
            <a:br>
              <a:rPr lang="hu-HU" sz="1400" dirty="0" smtClean="0">
                <a:solidFill>
                  <a:schemeClr val="bg1">
                    <a:lumMod val="95000"/>
                  </a:schemeClr>
                </a:solidFill>
              </a:rPr>
            </a:br>
            <a:endParaRPr lang="hu-HU" sz="1400" dirty="0">
              <a:solidFill>
                <a:schemeClr val="bg1">
                  <a:lumMod val="95000"/>
                </a:schemeClr>
              </a:solidFill>
            </a:endParaRPr>
          </a:p>
        </p:txBody>
      </p:sp>
      <p:pic>
        <p:nvPicPr>
          <p:cNvPr id="4098" name="Picture 2" descr="C:\Users\otthon\Desktop\TASSY JOLÁN NAPLÓ 1960-1986\Nyomda-KÉPEK  - JPG\1. Családi képek jpg\4.a. A kovácsmester Dancsó nagyapa és családja.jpg"/>
          <p:cNvPicPr>
            <a:picLocks noGrp="1" noChangeAspect="1" noChangeArrowheads="1"/>
          </p:cNvPicPr>
          <p:nvPr>
            <p:ph idx="1"/>
          </p:nvPr>
        </p:nvPicPr>
        <p:blipFill>
          <a:blip r:embed="rId2"/>
          <a:srcRect r="1155" b="1449"/>
          <a:stretch>
            <a:fillRect/>
          </a:stretch>
        </p:blipFill>
        <p:spPr bwMode="auto">
          <a:xfrm>
            <a:off x="785786" y="1214422"/>
            <a:ext cx="7786742" cy="4857784"/>
          </a:xfrm>
          <a:prstGeom prst="rect">
            <a:avLst/>
          </a:prstGeom>
          <a:noFill/>
          <a:ln w="38100">
            <a:solidFill>
              <a:schemeClr val="bg1">
                <a:lumMod val="95000"/>
              </a:schemeClr>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439718"/>
          </a:xfrm>
        </p:spPr>
        <p:txBody>
          <a:bodyPr/>
          <a:lstStyle/>
          <a:p>
            <a:r>
              <a:rPr lang="hu-HU" sz="1400" dirty="0" smtClean="0">
                <a:solidFill>
                  <a:schemeClr val="bg1">
                    <a:lumMod val="95000"/>
                  </a:schemeClr>
                </a:solidFill>
              </a:rPr>
              <a:t>A régi családi ház az utcára néző fodrászüzlet ajtajával</a:t>
            </a:r>
            <a:endParaRPr lang="hu-HU" sz="1400" dirty="0">
              <a:solidFill>
                <a:schemeClr val="bg1">
                  <a:lumMod val="95000"/>
                </a:schemeClr>
              </a:solidFill>
            </a:endParaRPr>
          </a:p>
        </p:txBody>
      </p:sp>
      <p:pic>
        <p:nvPicPr>
          <p:cNvPr id="5122" name="Picture 2" descr="C:\Users\otthon\Desktop\TASSY JOLÁN NAPLÓ 1960-1986\Nyomda-KÉPEK  - JPG\1. Családi képek jpg\3.a. A régi családi ház az utcára nyíló borbélyműhellyel.jpg"/>
          <p:cNvPicPr>
            <a:picLocks noGrp="1" noChangeAspect="1" noChangeArrowheads="1"/>
          </p:cNvPicPr>
          <p:nvPr>
            <p:ph idx="1"/>
          </p:nvPr>
        </p:nvPicPr>
        <p:blipFill>
          <a:blip r:embed="rId2"/>
          <a:srcRect r="1835"/>
          <a:stretch>
            <a:fillRect/>
          </a:stretch>
        </p:blipFill>
        <p:spPr bwMode="auto">
          <a:xfrm>
            <a:off x="857224" y="1000108"/>
            <a:ext cx="7429552" cy="517309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11156"/>
          </a:xfrm>
        </p:spPr>
        <p:txBody>
          <a:bodyPr/>
          <a:lstStyle/>
          <a:p>
            <a:r>
              <a:rPr lang="hu-HU" sz="1400" dirty="0" smtClean="0">
                <a:solidFill>
                  <a:schemeClr val="bg1">
                    <a:lumMod val="95000"/>
                  </a:schemeClr>
                </a:solidFill>
              </a:rPr>
              <a:t>Az Édesapa nagybátyjától örökölt fodrászüzlete</a:t>
            </a:r>
            <a:br>
              <a:rPr lang="hu-HU" sz="1400" dirty="0" smtClean="0">
                <a:solidFill>
                  <a:schemeClr val="bg1">
                    <a:lumMod val="95000"/>
                  </a:schemeClr>
                </a:solidFill>
              </a:rPr>
            </a:br>
            <a:r>
              <a:rPr lang="hu-HU" sz="1400" dirty="0" smtClean="0">
                <a:solidFill>
                  <a:schemeClr val="bg1">
                    <a:lumMod val="95000"/>
                  </a:schemeClr>
                </a:solidFill>
              </a:rPr>
              <a:t> vendégeivel </a:t>
            </a:r>
            <a:r>
              <a:rPr lang="hu-HU" sz="1400" dirty="0" smtClean="0">
                <a:solidFill>
                  <a:schemeClr val="bg1">
                    <a:lumMod val="95000"/>
                  </a:schemeClr>
                </a:solidFill>
              </a:rPr>
              <a:t>és történeteikkel a kis Jolánka számára igazi élményforrás volt.</a:t>
            </a:r>
            <a:endParaRPr lang="hu-HU" sz="1400" dirty="0">
              <a:solidFill>
                <a:schemeClr val="bg1">
                  <a:lumMod val="95000"/>
                </a:schemeClr>
              </a:solidFill>
            </a:endParaRPr>
          </a:p>
        </p:txBody>
      </p:sp>
      <p:pic>
        <p:nvPicPr>
          <p:cNvPr id="6146" name="Picture 2" descr="C:\Users\otthon\Desktop\TASSY JOLÁN NAPLÓ 1960-1986\Nyomda-KÉPEK  - JPG\1. Családi képek jpg\3.b. Az édesapa nagybátyjától örökölt borbélyműhelye.jpg"/>
          <p:cNvPicPr>
            <a:picLocks noGrp="1" noChangeAspect="1" noChangeArrowheads="1"/>
          </p:cNvPicPr>
          <p:nvPr>
            <p:ph idx="1"/>
          </p:nvPr>
        </p:nvPicPr>
        <p:blipFill>
          <a:blip r:embed="rId2"/>
          <a:srcRect l="5003" t="1385" r="9105" b="4429"/>
          <a:stretch>
            <a:fillRect/>
          </a:stretch>
        </p:blipFill>
        <p:spPr bwMode="auto">
          <a:xfrm>
            <a:off x="1000100" y="1071546"/>
            <a:ext cx="7358114" cy="485778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62074"/>
          </a:xfrm>
        </p:spPr>
        <p:txBody>
          <a:bodyPr/>
          <a:lstStyle/>
          <a:p>
            <a:r>
              <a:rPr lang="hu-HU" sz="1400" dirty="0" smtClean="0">
                <a:solidFill>
                  <a:schemeClr val="bg1"/>
                </a:solidFill>
              </a:rPr>
              <a:t>Csépai utca – fenyőfás házuk a templom mellett</a:t>
            </a:r>
            <a:endParaRPr lang="hu-HU" sz="1400" dirty="0">
              <a:solidFill>
                <a:schemeClr val="bg1"/>
              </a:solidFill>
            </a:endParaRPr>
          </a:p>
        </p:txBody>
      </p:sp>
      <p:pic>
        <p:nvPicPr>
          <p:cNvPr id="5" name="Kép 4" descr="21a.JPG"/>
          <p:cNvPicPr>
            <a:picLocks noChangeAspect="1"/>
          </p:cNvPicPr>
          <p:nvPr/>
        </p:nvPicPr>
        <p:blipFill>
          <a:blip r:embed="rId2" cstate="print"/>
          <a:stretch>
            <a:fillRect/>
          </a:stretch>
        </p:blipFill>
        <p:spPr>
          <a:xfrm>
            <a:off x="395536" y="3861048"/>
            <a:ext cx="1995921" cy="2661229"/>
          </a:xfrm>
          <a:prstGeom prst="rect">
            <a:avLst/>
          </a:prstGeom>
        </p:spPr>
      </p:pic>
      <p:pic>
        <p:nvPicPr>
          <p:cNvPr id="7" name="Kép 6" descr="22a.JPG"/>
          <p:cNvPicPr>
            <a:picLocks noChangeAspect="1"/>
          </p:cNvPicPr>
          <p:nvPr/>
        </p:nvPicPr>
        <p:blipFill>
          <a:blip r:embed="rId3" cstate="print"/>
          <a:stretch>
            <a:fillRect/>
          </a:stretch>
        </p:blipFill>
        <p:spPr>
          <a:xfrm>
            <a:off x="2555776" y="3861048"/>
            <a:ext cx="1996114" cy="2661485"/>
          </a:xfrm>
          <a:prstGeom prst="rect">
            <a:avLst/>
          </a:prstGeom>
        </p:spPr>
      </p:pic>
      <p:pic>
        <p:nvPicPr>
          <p:cNvPr id="8" name="Kép 7" descr="22b.JPG"/>
          <p:cNvPicPr>
            <a:picLocks noChangeAspect="1"/>
          </p:cNvPicPr>
          <p:nvPr/>
        </p:nvPicPr>
        <p:blipFill>
          <a:blip r:embed="rId4" cstate="print"/>
          <a:stretch>
            <a:fillRect/>
          </a:stretch>
        </p:blipFill>
        <p:spPr>
          <a:xfrm>
            <a:off x="4860032" y="980728"/>
            <a:ext cx="4104455" cy="5472608"/>
          </a:xfrm>
          <a:prstGeom prst="rect">
            <a:avLst/>
          </a:prstGeom>
        </p:spPr>
      </p:pic>
      <p:pic>
        <p:nvPicPr>
          <p:cNvPr id="10" name="Tartalom helye 9" descr="P6130066.JPG"/>
          <p:cNvPicPr>
            <a:picLocks noGrp="1" noChangeAspect="1"/>
          </p:cNvPicPr>
          <p:nvPr>
            <p:ph idx="1"/>
          </p:nvPr>
        </p:nvPicPr>
        <p:blipFill>
          <a:blip r:embed="rId5" cstate="print"/>
          <a:stretch>
            <a:fillRect/>
          </a:stretch>
        </p:blipFill>
        <p:spPr>
          <a:xfrm>
            <a:off x="2555776" y="980728"/>
            <a:ext cx="2048347" cy="2731129"/>
          </a:xfrm>
        </p:spPr>
      </p:pic>
      <p:pic>
        <p:nvPicPr>
          <p:cNvPr id="11" name="Kép 10" descr="18.JPG"/>
          <p:cNvPicPr>
            <a:picLocks noChangeAspect="1"/>
          </p:cNvPicPr>
          <p:nvPr/>
        </p:nvPicPr>
        <p:blipFill>
          <a:blip r:embed="rId6" cstate="print"/>
          <a:stretch>
            <a:fillRect/>
          </a:stretch>
        </p:blipFill>
        <p:spPr>
          <a:xfrm>
            <a:off x="428596" y="1000108"/>
            <a:ext cx="1982387" cy="264318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otthon.JPG"/>
          <p:cNvPicPr>
            <a:picLocks noGrp="1" noChangeAspect="1"/>
          </p:cNvPicPr>
          <p:nvPr>
            <p:ph idx="1"/>
          </p:nvPr>
        </p:nvPicPr>
        <p:blipFill>
          <a:blip r:embed="rId2" cstate="print">
            <a:lum bright="10000" contrast="10000"/>
          </a:blip>
          <a:stretch>
            <a:fillRect/>
          </a:stretch>
        </p:blipFill>
        <p:spPr>
          <a:xfrm>
            <a:off x="500034" y="857232"/>
            <a:ext cx="3933872" cy="5400000"/>
          </a:xfrm>
        </p:spPr>
      </p:pic>
      <p:pic>
        <p:nvPicPr>
          <p:cNvPr id="6" name="Kép 5" descr="11.c.jpg"/>
          <p:cNvPicPr>
            <a:picLocks noChangeAspect="1"/>
          </p:cNvPicPr>
          <p:nvPr/>
        </p:nvPicPr>
        <p:blipFill>
          <a:blip r:embed="rId3" cstate="print"/>
          <a:stretch>
            <a:fillRect/>
          </a:stretch>
        </p:blipFill>
        <p:spPr>
          <a:xfrm>
            <a:off x="4643438" y="857232"/>
            <a:ext cx="4138167" cy="5400000"/>
          </a:xfrm>
          <a:prstGeom prst="rect">
            <a:avLst/>
          </a:prstGeom>
          <a:ln>
            <a:solidFill>
              <a:schemeClr val="accent1">
                <a:lumMod val="25000"/>
              </a:schemeClr>
            </a:solidFill>
          </a:ln>
        </p:spPr>
      </p:pic>
      <p:sp>
        <p:nvSpPr>
          <p:cNvPr id="7" name="Szövegdoboz 6"/>
          <p:cNvSpPr txBox="1"/>
          <p:nvPr/>
        </p:nvSpPr>
        <p:spPr>
          <a:xfrm>
            <a:off x="0" y="357166"/>
            <a:ext cx="9144000" cy="307777"/>
          </a:xfrm>
          <a:prstGeom prst="rect">
            <a:avLst/>
          </a:prstGeom>
          <a:noFill/>
        </p:spPr>
        <p:txBody>
          <a:bodyPr wrap="square" rtlCol="0">
            <a:spAutoFit/>
          </a:bodyPr>
          <a:lstStyle/>
          <a:p>
            <a:pPr algn="ctr"/>
            <a:r>
              <a:rPr lang="hu-HU" sz="1400" dirty="0" smtClean="0">
                <a:solidFill>
                  <a:schemeClr val="bg1">
                    <a:lumMod val="95000"/>
                  </a:schemeClr>
                </a:solidFill>
              </a:rPr>
              <a:t>Az otthon biztonságot adó melegében</a:t>
            </a:r>
            <a:endParaRPr lang="hu-HU" sz="14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439718"/>
          </a:xfrm>
        </p:spPr>
        <p:txBody>
          <a:bodyPr/>
          <a:lstStyle/>
          <a:p>
            <a:r>
              <a:rPr lang="hu-HU" sz="1400" dirty="0" smtClean="0">
                <a:solidFill>
                  <a:schemeClr val="bg1"/>
                </a:solidFill>
              </a:rPr>
              <a:t>Édesanya és Dezső a gondoskodó testvér</a:t>
            </a:r>
            <a:endParaRPr lang="hu-HU" sz="1400" dirty="0">
              <a:solidFill>
                <a:schemeClr val="bg1"/>
              </a:solidFill>
            </a:endParaRPr>
          </a:p>
        </p:txBody>
      </p:sp>
      <p:pic>
        <p:nvPicPr>
          <p:cNvPr id="4" name="Tartalom helye 3" descr="0243.jpg"/>
          <p:cNvPicPr>
            <a:picLocks noGrp="1" noChangeAspect="1"/>
          </p:cNvPicPr>
          <p:nvPr>
            <p:ph idx="1"/>
          </p:nvPr>
        </p:nvPicPr>
        <p:blipFill>
          <a:blip r:embed="rId2" cstate="print"/>
          <a:stretch>
            <a:fillRect/>
          </a:stretch>
        </p:blipFill>
        <p:spPr>
          <a:xfrm>
            <a:off x="4932040" y="908720"/>
            <a:ext cx="3757794" cy="5454000"/>
          </a:xfrm>
          <a:ln w="38100">
            <a:solidFill>
              <a:schemeClr val="bg1">
                <a:lumMod val="95000"/>
              </a:schemeClr>
            </a:solidFill>
          </a:ln>
        </p:spPr>
      </p:pic>
      <p:pic>
        <p:nvPicPr>
          <p:cNvPr id="5" name="Kép 4" descr="0214.jpg"/>
          <p:cNvPicPr>
            <a:picLocks noChangeAspect="1"/>
          </p:cNvPicPr>
          <p:nvPr/>
        </p:nvPicPr>
        <p:blipFill>
          <a:blip r:embed="rId3" cstate="print"/>
          <a:stretch>
            <a:fillRect/>
          </a:stretch>
        </p:blipFill>
        <p:spPr>
          <a:xfrm>
            <a:off x="428596" y="928670"/>
            <a:ext cx="4000528" cy="5452609"/>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14282" y="428604"/>
            <a:ext cx="8786874" cy="714380"/>
          </a:xfrm>
        </p:spPr>
        <p:txBody>
          <a:bodyPr/>
          <a:lstStyle/>
          <a:p>
            <a:pPr algn="just"/>
            <a:r>
              <a:rPr lang="hu-HU" sz="1600" dirty="0" smtClean="0"/>
              <a:t/>
            </a:r>
            <a:br>
              <a:rPr lang="hu-HU" sz="1600" dirty="0" smtClean="0"/>
            </a:br>
            <a:r>
              <a:rPr lang="hu-HU" sz="1600" dirty="0" smtClean="0"/>
              <a:t/>
            </a:r>
            <a:br>
              <a:rPr lang="hu-HU" sz="1600" dirty="0" smtClean="0"/>
            </a:br>
            <a:r>
              <a:rPr lang="hu-HU" sz="1600" dirty="0" smtClean="0"/>
              <a:t/>
            </a:r>
            <a:br>
              <a:rPr lang="hu-HU" sz="1600" dirty="0" smtClean="0"/>
            </a:br>
            <a:r>
              <a:rPr lang="hu-HU" sz="1400" dirty="0" smtClean="0">
                <a:solidFill>
                  <a:schemeClr val="bg1">
                    <a:lumMod val="95000"/>
                  </a:schemeClr>
                </a:solidFill>
              </a:rPr>
              <a:t>Az iskola, a közösség, a tanulás hiánya pótolhatatlan veszteséget jelentett számára. Hétévesen beíratták iskolába, de csak fél évet járhatott oda, mert megbetegedett, izomsorvadása miatt nem tudott már lábra állni.</a:t>
            </a:r>
            <a:br>
              <a:rPr lang="hu-HU" sz="1400" dirty="0" smtClean="0">
                <a:solidFill>
                  <a:schemeClr val="bg1">
                    <a:lumMod val="95000"/>
                  </a:schemeClr>
                </a:solidFill>
              </a:rPr>
            </a:br>
            <a:r>
              <a:rPr lang="hu-HU" sz="1600" dirty="0" smtClean="0">
                <a:solidFill>
                  <a:schemeClr val="bg1">
                    <a:lumMod val="95000"/>
                  </a:schemeClr>
                </a:solidFill>
              </a:rPr>
              <a:t/>
            </a:r>
            <a:br>
              <a:rPr lang="hu-HU" sz="1600" dirty="0" smtClean="0">
                <a:solidFill>
                  <a:schemeClr val="bg1">
                    <a:lumMod val="95000"/>
                  </a:schemeClr>
                </a:solidFill>
              </a:rPr>
            </a:br>
            <a:r>
              <a:rPr lang="hu-HU" sz="1600" dirty="0" smtClean="0">
                <a:solidFill>
                  <a:schemeClr val="bg1">
                    <a:lumMod val="95000"/>
                  </a:schemeClr>
                </a:solidFill>
              </a:rPr>
              <a:t/>
            </a:r>
            <a:br>
              <a:rPr lang="hu-HU" sz="1600" dirty="0" smtClean="0">
                <a:solidFill>
                  <a:schemeClr val="bg1">
                    <a:lumMod val="95000"/>
                  </a:schemeClr>
                </a:solidFill>
              </a:rPr>
            </a:br>
            <a:r>
              <a:rPr lang="hu-HU" sz="1600" dirty="0" smtClean="0">
                <a:solidFill>
                  <a:schemeClr val="bg1">
                    <a:lumMod val="95000"/>
                  </a:schemeClr>
                </a:solidFill>
              </a:rPr>
              <a:t/>
            </a:r>
            <a:br>
              <a:rPr lang="hu-HU" sz="1600" dirty="0" smtClean="0">
                <a:solidFill>
                  <a:schemeClr val="bg1">
                    <a:lumMod val="95000"/>
                  </a:schemeClr>
                </a:solidFill>
              </a:rPr>
            </a:br>
            <a:r>
              <a:rPr lang="hu-HU" sz="1400" dirty="0" smtClean="0">
                <a:solidFill>
                  <a:schemeClr val="bg1">
                    <a:lumMod val="95000"/>
                  </a:schemeClr>
                </a:solidFill>
              </a:rPr>
              <a:t/>
            </a:r>
            <a:br>
              <a:rPr lang="hu-HU" sz="1400" dirty="0" smtClean="0">
                <a:solidFill>
                  <a:schemeClr val="bg1">
                    <a:lumMod val="95000"/>
                  </a:schemeClr>
                </a:solidFill>
              </a:rPr>
            </a:br>
            <a:endParaRPr lang="hu-HU" sz="1400" dirty="0">
              <a:solidFill>
                <a:schemeClr val="bg1">
                  <a:lumMod val="95000"/>
                </a:schemeClr>
              </a:solidFill>
            </a:endParaRPr>
          </a:p>
        </p:txBody>
      </p:sp>
      <p:pic>
        <p:nvPicPr>
          <p:cNvPr id="4" name="Tartalom helye 3" descr="1957 1.jpg"/>
          <p:cNvPicPr>
            <a:picLocks noGrp="1" noChangeAspect="1"/>
          </p:cNvPicPr>
          <p:nvPr>
            <p:ph idx="1"/>
          </p:nvPr>
        </p:nvPicPr>
        <p:blipFill>
          <a:blip r:embed="rId2" cstate="print"/>
          <a:stretch>
            <a:fillRect/>
          </a:stretch>
        </p:blipFill>
        <p:spPr>
          <a:xfrm>
            <a:off x="571472" y="928670"/>
            <a:ext cx="3643338" cy="5146904"/>
          </a:xfrm>
        </p:spPr>
      </p:pic>
      <p:pic>
        <p:nvPicPr>
          <p:cNvPr id="5" name="Kép 4" descr="1957 2.jpg"/>
          <p:cNvPicPr>
            <a:picLocks noChangeAspect="1"/>
          </p:cNvPicPr>
          <p:nvPr/>
        </p:nvPicPr>
        <p:blipFill>
          <a:blip r:embed="rId3" cstate="print"/>
          <a:stretch>
            <a:fillRect/>
          </a:stretch>
        </p:blipFill>
        <p:spPr>
          <a:xfrm>
            <a:off x="5072066" y="928670"/>
            <a:ext cx="3655125" cy="5148000"/>
          </a:xfrm>
          <a:prstGeom prst="rect">
            <a:avLst/>
          </a:prstGeom>
        </p:spPr>
      </p:pic>
      <p:sp>
        <p:nvSpPr>
          <p:cNvPr id="6" name="Szövegdoboz 5"/>
          <p:cNvSpPr txBox="1"/>
          <p:nvPr/>
        </p:nvSpPr>
        <p:spPr>
          <a:xfrm>
            <a:off x="500034" y="6286520"/>
            <a:ext cx="8429684" cy="307777"/>
          </a:xfrm>
          <a:prstGeom prst="rect">
            <a:avLst/>
          </a:prstGeom>
          <a:noFill/>
        </p:spPr>
        <p:txBody>
          <a:bodyPr wrap="square" rtlCol="0">
            <a:spAutoFit/>
          </a:bodyPr>
          <a:lstStyle/>
          <a:p>
            <a:pPr algn="ctr"/>
            <a:r>
              <a:rPr lang="hu-HU" sz="1400" dirty="0" smtClean="0">
                <a:solidFill>
                  <a:schemeClr val="bg1">
                    <a:lumMod val="95000"/>
                  </a:schemeClr>
                </a:solidFill>
              </a:rPr>
              <a:t>Hamar kitűnt kézügyességével.                                  Az első rajzok tizenhárom évesen.</a:t>
            </a:r>
            <a:endParaRPr lang="hu-HU" sz="14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11156"/>
          </a:xfrm>
        </p:spPr>
        <p:txBody>
          <a:bodyPr/>
          <a:lstStyle/>
          <a:p>
            <a:r>
              <a:rPr lang="hu-HU" sz="1400" dirty="0" smtClean="0">
                <a:solidFill>
                  <a:schemeClr val="bg1"/>
                </a:solidFill>
              </a:rPr>
              <a:t>Az omladozó régi házat újjá kellett építeni</a:t>
            </a:r>
            <a:endParaRPr lang="hu-HU" sz="1400" dirty="0">
              <a:solidFill>
                <a:schemeClr val="bg1"/>
              </a:solidFill>
            </a:endParaRPr>
          </a:p>
        </p:txBody>
      </p:sp>
      <p:pic>
        <p:nvPicPr>
          <p:cNvPr id="34" name="Tartalom helye 33" descr="23.JPG"/>
          <p:cNvPicPr>
            <a:picLocks noGrp="1" noChangeAspect="1"/>
          </p:cNvPicPr>
          <p:nvPr>
            <p:ph idx="1"/>
          </p:nvPr>
        </p:nvPicPr>
        <p:blipFill>
          <a:blip r:embed="rId2" cstate="print"/>
          <a:stretch>
            <a:fillRect/>
          </a:stretch>
        </p:blipFill>
        <p:spPr>
          <a:xfrm>
            <a:off x="357158" y="857232"/>
            <a:ext cx="2070899" cy="2761200"/>
          </a:xfrm>
        </p:spPr>
      </p:pic>
      <p:pic>
        <p:nvPicPr>
          <p:cNvPr id="35" name="Kép 34" descr="24.JPG"/>
          <p:cNvPicPr>
            <a:picLocks noChangeAspect="1"/>
          </p:cNvPicPr>
          <p:nvPr/>
        </p:nvPicPr>
        <p:blipFill>
          <a:blip r:embed="rId3" cstate="print"/>
          <a:stretch>
            <a:fillRect/>
          </a:stretch>
        </p:blipFill>
        <p:spPr>
          <a:xfrm>
            <a:off x="500034" y="4000504"/>
            <a:ext cx="1857388" cy="2476516"/>
          </a:xfrm>
          <a:prstGeom prst="rect">
            <a:avLst/>
          </a:prstGeom>
        </p:spPr>
      </p:pic>
      <p:pic>
        <p:nvPicPr>
          <p:cNvPr id="36" name="Kép 35" descr="25.JPG"/>
          <p:cNvPicPr>
            <a:picLocks noChangeAspect="1"/>
          </p:cNvPicPr>
          <p:nvPr/>
        </p:nvPicPr>
        <p:blipFill>
          <a:blip r:embed="rId4" cstate="print"/>
          <a:stretch>
            <a:fillRect/>
          </a:stretch>
        </p:blipFill>
        <p:spPr>
          <a:xfrm>
            <a:off x="2786050" y="1071546"/>
            <a:ext cx="3333774" cy="2500330"/>
          </a:xfrm>
          <a:prstGeom prst="rect">
            <a:avLst/>
          </a:prstGeom>
        </p:spPr>
      </p:pic>
      <p:pic>
        <p:nvPicPr>
          <p:cNvPr id="38" name="Kép 37" descr="27.JPG"/>
          <p:cNvPicPr>
            <a:picLocks noChangeAspect="1"/>
          </p:cNvPicPr>
          <p:nvPr/>
        </p:nvPicPr>
        <p:blipFill>
          <a:blip r:embed="rId5" cstate="print"/>
          <a:stretch>
            <a:fillRect/>
          </a:stretch>
        </p:blipFill>
        <p:spPr>
          <a:xfrm>
            <a:off x="3071802" y="4357694"/>
            <a:ext cx="2643206" cy="1982404"/>
          </a:xfrm>
          <a:prstGeom prst="rect">
            <a:avLst/>
          </a:prstGeom>
        </p:spPr>
      </p:pic>
      <p:pic>
        <p:nvPicPr>
          <p:cNvPr id="40" name="Kép 39" descr="29.JPG"/>
          <p:cNvPicPr>
            <a:picLocks noChangeAspect="1"/>
          </p:cNvPicPr>
          <p:nvPr/>
        </p:nvPicPr>
        <p:blipFill>
          <a:blip r:embed="rId6" cstate="print"/>
          <a:stretch>
            <a:fillRect/>
          </a:stretch>
        </p:blipFill>
        <p:spPr>
          <a:xfrm>
            <a:off x="6143636" y="4357694"/>
            <a:ext cx="2655921" cy="1991941"/>
          </a:xfrm>
          <a:prstGeom prst="rect">
            <a:avLst/>
          </a:prstGeom>
        </p:spPr>
      </p:pic>
      <p:pic>
        <p:nvPicPr>
          <p:cNvPr id="13" name="Kép 12" descr="37.JPG"/>
          <p:cNvPicPr>
            <a:picLocks noChangeAspect="1"/>
          </p:cNvPicPr>
          <p:nvPr/>
        </p:nvPicPr>
        <p:blipFill>
          <a:blip r:embed="rId7" cstate="print"/>
          <a:stretch>
            <a:fillRect/>
          </a:stretch>
        </p:blipFill>
        <p:spPr>
          <a:xfrm>
            <a:off x="6429388" y="881045"/>
            <a:ext cx="2071702" cy="276226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57158" y="4857760"/>
            <a:ext cx="3429024" cy="1357322"/>
          </a:xfrm>
        </p:spPr>
        <p:txBody>
          <a:bodyPr/>
          <a:lstStyle/>
          <a:p>
            <a:r>
              <a:rPr lang="hu-HU" sz="1800" dirty="0" smtClean="0"/>
              <a:t/>
            </a:r>
            <a:br>
              <a:rPr lang="hu-HU" sz="1800" dirty="0" smtClean="0"/>
            </a:br>
            <a:r>
              <a:rPr lang="hu-HU" sz="1800" dirty="0" smtClean="0"/>
              <a:t/>
            </a:r>
            <a:br>
              <a:rPr lang="hu-HU" sz="1800" dirty="0" smtClean="0"/>
            </a:br>
            <a:r>
              <a:rPr lang="hu-HU" sz="1800" dirty="0" err="1" smtClean="0">
                <a:solidFill>
                  <a:schemeClr val="bg1"/>
                </a:solidFill>
              </a:rPr>
              <a:t>Tassy</a:t>
            </a:r>
            <a:r>
              <a:rPr lang="hu-HU" sz="1800" dirty="0" smtClean="0">
                <a:solidFill>
                  <a:schemeClr val="bg1"/>
                </a:solidFill>
              </a:rPr>
              <a:t> Jolán</a:t>
            </a:r>
            <a:br>
              <a:rPr lang="hu-HU" sz="1800" dirty="0" smtClean="0">
                <a:solidFill>
                  <a:schemeClr val="bg1"/>
                </a:solidFill>
              </a:rPr>
            </a:br>
            <a:r>
              <a:rPr lang="hu-HU" sz="1800" dirty="0" smtClean="0">
                <a:solidFill>
                  <a:schemeClr val="bg1"/>
                </a:solidFill>
              </a:rPr>
              <a:t/>
            </a:r>
            <a:br>
              <a:rPr lang="hu-HU" sz="1800" dirty="0" smtClean="0">
                <a:solidFill>
                  <a:schemeClr val="bg1"/>
                </a:solidFill>
              </a:rPr>
            </a:br>
            <a:r>
              <a:rPr lang="hu-HU" sz="1800" dirty="0" smtClean="0">
                <a:solidFill>
                  <a:schemeClr val="bg1"/>
                </a:solidFill>
              </a:rPr>
              <a:t>„SZERESSÉTEK AZ ÉLETET”</a:t>
            </a:r>
            <a:br>
              <a:rPr lang="hu-HU" sz="1800" dirty="0" smtClean="0">
                <a:solidFill>
                  <a:schemeClr val="bg1"/>
                </a:solidFill>
              </a:rPr>
            </a:br>
            <a:r>
              <a:rPr lang="hu-HU" sz="1800" dirty="0" smtClean="0">
                <a:solidFill>
                  <a:schemeClr val="bg1"/>
                </a:solidFill>
              </a:rPr>
              <a:t>Napló I. kötet</a:t>
            </a:r>
            <a:br>
              <a:rPr lang="hu-HU" sz="1800" dirty="0" smtClean="0">
                <a:solidFill>
                  <a:schemeClr val="bg1"/>
                </a:solidFill>
              </a:rPr>
            </a:br>
            <a:r>
              <a:rPr lang="hu-HU" sz="1800" dirty="0" smtClean="0"/>
              <a:t/>
            </a:r>
            <a:br>
              <a:rPr lang="hu-HU" sz="1800" dirty="0" smtClean="0"/>
            </a:br>
            <a:endParaRPr lang="hu-HU" sz="1800" dirty="0">
              <a:solidFill>
                <a:schemeClr val="bg1"/>
              </a:solidFill>
            </a:endParaRPr>
          </a:p>
        </p:txBody>
      </p:sp>
      <p:pic>
        <p:nvPicPr>
          <p:cNvPr id="4" name="Tartalom helye 3" descr="emberi alak  fotó jpg.jpg"/>
          <p:cNvPicPr>
            <a:picLocks noGrp="1" noChangeAspect="1"/>
          </p:cNvPicPr>
          <p:nvPr>
            <p:ph idx="1"/>
          </p:nvPr>
        </p:nvPicPr>
        <p:blipFill>
          <a:blip r:embed="rId2" cstate="print"/>
          <a:stretch>
            <a:fillRect/>
          </a:stretch>
        </p:blipFill>
        <p:spPr>
          <a:xfrm>
            <a:off x="571472" y="785794"/>
            <a:ext cx="2928958" cy="4047746"/>
          </a:xfrm>
          <a:ln w="38100">
            <a:solidFill>
              <a:srgbClr val="FFFCE7"/>
            </a:solidFill>
          </a:ln>
        </p:spPr>
      </p:pic>
      <p:pic>
        <p:nvPicPr>
          <p:cNvPr id="5" name="Kép 4" descr="10.e..jpg"/>
          <p:cNvPicPr>
            <a:picLocks noChangeAspect="1"/>
          </p:cNvPicPr>
          <p:nvPr/>
        </p:nvPicPr>
        <p:blipFill>
          <a:blip r:embed="rId3" cstate="print"/>
          <a:stretch>
            <a:fillRect/>
          </a:stretch>
        </p:blipFill>
        <p:spPr>
          <a:xfrm>
            <a:off x="5143504" y="785794"/>
            <a:ext cx="3287185" cy="4046400"/>
          </a:xfrm>
          <a:prstGeom prst="rect">
            <a:avLst/>
          </a:prstGeom>
        </p:spPr>
      </p:pic>
      <p:sp>
        <p:nvSpPr>
          <p:cNvPr id="7" name="Szövegdoboz 6"/>
          <p:cNvSpPr txBox="1"/>
          <p:nvPr/>
        </p:nvSpPr>
        <p:spPr>
          <a:xfrm>
            <a:off x="4643438" y="4929198"/>
            <a:ext cx="3929090" cy="1200329"/>
          </a:xfrm>
          <a:prstGeom prst="rect">
            <a:avLst/>
          </a:prstGeom>
          <a:noFill/>
        </p:spPr>
        <p:txBody>
          <a:bodyPr wrap="square" rtlCol="0">
            <a:spAutoFit/>
          </a:bodyPr>
          <a:lstStyle/>
          <a:p>
            <a:r>
              <a:rPr lang="hu-HU" sz="1800" dirty="0" smtClean="0">
                <a:solidFill>
                  <a:schemeClr val="bg1"/>
                </a:solidFill>
              </a:rPr>
              <a:t>                       </a:t>
            </a:r>
            <a:r>
              <a:rPr lang="hu-HU" sz="1800" dirty="0" err="1" smtClean="0">
                <a:solidFill>
                  <a:schemeClr val="bg1"/>
                </a:solidFill>
              </a:rPr>
              <a:t>Tassy</a:t>
            </a:r>
            <a:r>
              <a:rPr lang="hu-HU" sz="1800" dirty="0" smtClean="0">
                <a:solidFill>
                  <a:schemeClr val="bg1"/>
                </a:solidFill>
              </a:rPr>
              <a:t> Jolán</a:t>
            </a:r>
          </a:p>
          <a:p>
            <a:endParaRPr lang="hu-HU" sz="1800" dirty="0" smtClean="0">
              <a:solidFill>
                <a:schemeClr val="bg1"/>
              </a:solidFill>
            </a:endParaRPr>
          </a:p>
          <a:p>
            <a:r>
              <a:rPr lang="hu-HU" sz="1800" dirty="0" smtClean="0">
                <a:solidFill>
                  <a:schemeClr val="bg1"/>
                </a:solidFill>
              </a:rPr>
              <a:t>             SZERESSSÉTEK AZ ÉLETET</a:t>
            </a:r>
          </a:p>
          <a:p>
            <a:r>
              <a:rPr lang="hu-HU" sz="1800" dirty="0" smtClean="0">
                <a:solidFill>
                  <a:schemeClr val="bg1"/>
                </a:solidFill>
              </a:rPr>
              <a:t>                     Napló II. kötet</a:t>
            </a:r>
            <a:endParaRPr lang="hu-HU" sz="1800"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11156"/>
          </a:xfrm>
        </p:spPr>
        <p:txBody>
          <a:bodyPr/>
          <a:lstStyle/>
          <a:p>
            <a:r>
              <a:rPr lang="hu-HU" sz="1400" dirty="0" smtClean="0">
                <a:solidFill>
                  <a:schemeClr val="bg1">
                    <a:lumMod val="95000"/>
                  </a:schemeClr>
                </a:solidFill>
              </a:rPr>
              <a:t>Jolika birodalma az előszoba sarkában</a:t>
            </a:r>
            <a:br>
              <a:rPr lang="hu-HU" sz="1400" dirty="0" smtClean="0">
                <a:solidFill>
                  <a:schemeClr val="bg1">
                    <a:lumMod val="95000"/>
                  </a:schemeClr>
                </a:solidFill>
              </a:rPr>
            </a:br>
            <a:r>
              <a:rPr lang="hu-HU" sz="1400" dirty="0" smtClean="0">
                <a:solidFill>
                  <a:schemeClr val="bg1">
                    <a:lumMod val="95000"/>
                  </a:schemeClr>
                </a:solidFill>
              </a:rPr>
              <a:t>kiterjedt baráti levelezésével egy kitágult világ központja volt .</a:t>
            </a:r>
            <a:endParaRPr lang="hu-HU" sz="1400" dirty="0">
              <a:solidFill>
                <a:schemeClr val="bg1">
                  <a:lumMod val="95000"/>
                </a:schemeClr>
              </a:solidFill>
            </a:endParaRPr>
          </a:p>
        </p:txBody>
      </p:sp>
      <p:pic>
        <p:nvPicPr>
          <p:cNvPr id="4" name="Tartalom helye 3" descr="8.a. Jolánka birodalma az előszobában.jpg"/>
          <p:cNvPicPr>
            <a:picLocks noGrp="1" noChangeAspect="1"/>
          </p:cNvPicPr>
          <p:nvPr>
            <p:ph idx="1"/>
          </p:nvPr>
        </p:nvPicPr>
        <p:blipFill>
          <a:blip r:embed="rId2"/>
          <a:srcRect t="1719" r="512"/>
          <a:stretch>
            <a:fillRect/>
          </a:stretch>
        </p:blipFill>
        <p:spPr>
          <a:xfrm>
            <a:off x="1428728" y="1214422"/>
            <a:ext cx="6786610" cy="4727915"/>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71604" y="500042"/>
            <a:ext cx="6500858" cy="428628"/>
          </a:xfrm>
        </p:spPr>
        <p:txBody>
          <a:bodyPr/>
          <a:lstStyle/>
          <a:p>
            <a:pPr algn="just"/>
            <a:r>
              <a:rPr lang="hu-HU" sz="1200" dirty="0" smtClean="0">
                <a:solidFill>
                  <a:schemeClr val="bg1"/>
                </a:solidFill>
              </a:rPr>
              <a:t>A boldog gyermekkor színhelye Szelevény mellett  a </a:t>
            </a:r>
            <a:r>
              <a:rPr lang="hu-HU" sz="1200" dirty="0" err="1" smtClean="0">
                <a:solidFill>
                  <a:schemeClr val="bg1"/>
                </a:solidFill>
              </a:rPr>
              <a:t>Haleszban</a:t>
            </a:r>
            <a:r>
              <a:rPr lang="hu-HU" sz="1200" dirty="0" smtClean="0">
                <a:solidFill>
                  <a:schemeClr val="bg1"/>
                </a:solidFill>
              </a:rPr>
              <a:t>. Szőlőbirtok a „fellegvárral”.</a:t>
            </a:r>
            <a:br>
              <a:rPr lang="hu-HU" sz="1200" dirty="0" smtClean="0">
                <a:solidFill>
                  <a:schemeClr val="bg1"/>
                </a:solidFill>
              </a:rPr>
            </a:br>
            <a:endParaRPr lang="hu-HU" sz="1200" dirty="0">
              <a:solidFill>
                <a:schemeClr val="bg1"/>
              </a:solidFill>
            </a:endParaRPr>
          </a:p>
        </p:txBody>
      </p:sp>
      <p:pic>
        <p:nvPicPr>
          <p:cNvPr id="4" name="Tartalom helye 3" descr="10.jpg"/>
          <p:cNvPicPr>
            <a:picLocks noGrp="1" noChangeAspect="1"/>
          </p:cNvPicPr>
          <p:nvPr>
            <p:ph idx="1"/>
          </p:nvPr>
        </p:nvPicPr>
        <p:blipFill>
          <a:blip r:embed="rId2" cstate="print"/>
          <a:srcRect t="781" r="1867"/>
          <a:stretch>
            <a:fillRect/>
          </a:stretch>
        </p:blipFill>
        <p:spPr>
          <a:xfrm>
            <a:off x="428596" y="2285992"/>
            <a:ext cx="2799534" cy="3909054"/>
          </a:xfrm>
          <a:ln w="57150">
            <a:solidFill>
              <a:schemeClr val="bg1">
                <a:lumMod val="95000"/>
              </a:schemeClr>
            </a:solidFill>
          </a:ln>
        </p:spPr>
      </p:pic>
      <p:pic>
        <p:nvPicPr>
          <p:cNvPr id="5" name="Kép 4" descr="11..jpg"/>
          <p:cNvPicPr>
            <a:picLocks noChangeAspect="1"/>
          </p:cNvPicPr>
          <p:nvPr/>
        </p:nvPicPr>
        <p:blipFill>
          <a:blip r:embed="rId3" cstate="print"/>
          <a:stretch>
            <a:fillRect/>
          </a:stretch>
        </p:blipFill>
        <p:spPr>
          <a:xfrm>
            <a:off x="6215074" y="2285992"/>
            <a:ext cx="2421822" cy="3694830"/>
          </a:xfrm>
          <a:prstGeom prst="rect">
            <a:avLst/>
          </a:prstGeom>
          <a:ln w="57150">
            <a:solidFill>
              <a:schemeClr val="bg1">
                <a:lumMod val="95000"/>
              </a:schemeClr>
            </a:solidFill>
          </a:ln>
        </p:spPr>
      </p:pic>
      <p:sp>
        <p:nvSpPr>
          <p:cNvPr id="6" name="Téglalap 5"/>
          <p:cNvSpPr/>
          <p:nvPr/>
        </p:nvSpPr>
        <p:spPr>
          <a:xfrm>
            <a:off x="3286116" y="1071546"/>
            <a:ext cx="2786082" cy="1569660"/>
          </a:xfrm>
          <a:prstGeom prst="rect">
            <a:avLst/>
          </a:prstGeom>
        </p:spPr>
        <p:txBody>
          <a:bodyPr wrap="square">
            <a:spAutoFit/>
          </a:bodyPr>
          <a:lstStyle/>
          <a:p>
            <a:pPr lvl="0" algn="just"/>
            <a:r>
              <a:rPr lang="hu-HU" sz="1200" kern="0" dirty="0" smtClean="0">
                <a:solidFill>
                  <a:srgbClr val="FFFFFF"/>
                </a:solidFill>
                <a:latin typeface="Arial"/>
                <a:ea typeface="+mj-ea"/>
                <a:cs typeface="+mj-cs"/>
              </a:rPr>
              <a:t>Az idilli környezetben is együttérzéssel figyelt fel az ott élő emberek szegénységére, elesettségére </a:t>
            </a:r>
            <a:br>
              <a:rPr lang="hu-HU" sz="1200" kern="0" dirty="0" smtClean="0">
                <a:solidFill>
                  <a:srgbClr val="FFFFFF"/>
                </a:solidFill>
                <a:latin typeface="Arial"/>
                <a:ea typeface="+mj-ea"/>
                <a:cs typeface="+mj-cs"/>
              </a:rPr>
            </a:br>
            <a:r>
              <a:rPr lang="hu-HU" sz="1200" kern="0" dirty="0" smtClean="0">
                <a:solidFill>
                  <a:srgbClr val="FFFFFF"/>
                </a:solidFill>
                <a:latin typeface="Arial"/>
                <a:ea typeface="+mj-ea"/>
                <a:cs typeface="+mj-cs"/>
              </a:rPr>
              <a:t>a munkanélküli fiatalok céltalan és alkohollal vigasztalódó életére.</a:t>
            </a:r>
            <a:br>
              <a:rPr lang="hu-HU" sz="1200" kern="0" dirty="0" smtClean="0">
                <a:solidFill>
                  <a:srgbClr val="FFFFFF"/>
                </a:solidFill>
                <a:latin typeface="Arial"/>
                <a:ea typeface="+mj-ea"/>
                <a:cs typeface="+mj-cs"/>
              </a:rPr>
            </a:br>
            <a:r>
              <a:rPr lang="hu-HU" sz="1200" kern="0" dirty="0" smtClean="0">
                <a:solidFill>
                  <a:srgbClr val="FFFFFF"/>
                </a:solidFill>
                <a:latin typeface="Arial"/>
                <a:ea typeface="+mj-ea"/>
                <a:cs typeface="+mj-cs"/>
              </a:rPr>
              <a:t>„Ők az én testvéreim. Mennyit tehetnék értük, ha egészséges lennék! </a:t>
            </a:r>
            <a:br>
              <a:rPr lang="hu-HU" sz="1200" kern="0" dirty="0" smtClean="0">
                <a:solidFill>
                  <a:srgbClr val="FFFFFF"/>
                </a:solidFill>
                <a:latin typeface="Arial"/>
                <a:ea typeface="+mj-ea"/>
                <a:cs typeface="+mj-cs"/>
              </a:rPr>
            </a:br>
            <a:endParaRPr lang="hu-HU" sz="1200" kern="0" dirty="0">
              <a:solidFill>
                <a:srgbClr val="FFFFFF"/>
              </a:solidFill>
              <a:latin typeface="Arial"/>
              <a:ea typeface="+mj-ea"/>
              <a:cs typeface="+mj-cs"/>
            </a:endParaRPr>
          </a:p>
        </p:txBody>
      </p:sp>
      <p:pic>
        <p:nvPicPr>
          <p:cNvPr id="7" name="Kép 6" descr="6.c. A boldog gyermekkor elhagyott álmait őrző gunyhó a Haleszban.JPG"/>
          <p:cNvPicPr>
            <a:picLocks noChangeAspect="1"/>
          </p:cNvPicPr>
          <p:nvPr/>
        </p:nvPicPr>
        <p:blipFill>
          <a:blip r:embed="rId4" cstate="print"/>
          <a:stretch>
            <a:fillRect/>
          </a:stretch>
        </p:blipFill>
        <p:spPr>
          <a:xfrm>
            <a:off x="3857620" y="3571876"/>
            <a:ext cx="1660916" cy="221455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10.d.jpg"/>
          <p:cNvPicPr>
            <a:picLocks noGrp="1" noChangeAspect="1"/>
          </p:cNvPicPr>
          <p:nvPr>
            <p:ph idx="1"/>
          </p:nvPr>
        </p:nvPicPr>
        <p:blipFill>
          <a:blip r:embed="rId2" cstate="print"/>
          <a:stretch>
            <a:fillRect/>
          </a:stretch>
        </p:blipFill>
        <p:spPr>
          <a:xfrm>
            <a:off x="1000100" y="1000108"/>
            <a:ext cx="3037317" cy="4320000"/>
          </a:xfrm>
          <a:ln w="38100">
            <a:solidFill>
              <a:schemeClr val="bg1">
                <a:lumMod val="95000"/>
              </a:schemeClr>
            </a:solidFill>
          </a:ln>
        </p:spPr>
      </p:pic>
      <p:pic>
        <p:nvPicPr>
          <p:cNvPr id="5" name="Kép 4" descr="11.d.jpg"/>
          <p:cNvPicPr>
            <a:picLocks noChangeAspect="1"/>
          </p:cNvPicPr>
          <p:nvPr/>
        </p:nvPicPr>
        <p:blipFill>
          <a:blip r:embed="rId3" cstate="print"/>
          <a:srcRect b="781"/>
          <a:stretch>
            <a:fillRect/>
          </a:stretch>
        </p:blipFill>
        <p:spPr>
          <a:xfrm>
            <a:off x="5143504" y="1000108"/>
            <a:ext cx="3224253" cy="4320000"/>
          </a:xfrm>
          <a:prstGeom prst="rect">
            <a:avLst/>
          </a:prstGeom>
          <a:ln w="38100">
            <a:solidFill>
              <a:schemeClr val="bg1">
                <a:lumMod val="95000"/>
              </a:schemeClr>
            </a:solidFill>
          </a:ln>
        </p:spPr>
      </p:pic>
      <p:sp>
        <p:nvSpPr>
          <p:cNvPr id="6" name="Szövegdoboz 5"/>
          <p:cNvSpPr txBox="1"/>
          <p:nvPr/>
        </p:nvSpPr>
        <p:spPr>
          <a:xfrm>
            <a:off x="1285852" y="285729"/>
            <a:ext cx="6715172" cy="307777"/>
          </a:xfrm>
          <a:prstGeom prst="rect">
            <a:avLst/>
          </a:prstGeom>
          <a:noFill/>
        </p:spPr>
        <p:txBody>
          <a:bodyPr wrap="square" rtlCol="0">
            <a:spAutoFit/>
          </a:bodyPr>
          <a:lstStyle/>
          <a:p>
            <a:pPr algn="ctr"/>
            <a:r>
              <a:rPr lang="hu-HU" sz="1400" dirty="0" smtClean="0">
                <a:solidFill>
                  <a:schemeClr val="bg1">
                    <a:lumMod val="95000"/>
                  </a:schemeClr>
                </a:solidFill>
                <a:latin typeface="+mj-lt"/>
              </a:rPr>
              <a:t>A természet éltető ereje várta a </a:t>
            </a:r>
            <a:r>
              <a:rPr lang="hu-HU" sz="1400" dirty="0" err="1" smtClean="0">
                <a:solidFill>
                  <a:schemeClr val="bg1">
                    <a:lumMod val="95000"/>
                  </a:schemeClr>
                </a:solidFill>
                <a:latin typeface="+mj-lt"/>
              </a:rPr>
              <a:t>haleszi</a:t>
            </a:r>
            <a:r>
              <a:rPr lang="hu-HU" sz="1400" dirty="0" smtClean="0">
                <a:solidFill>
                  <a:schemeClr val="bg1">
                    <a:lumMod val="95000"/>
                  </a:schemeClr>
                </a:solidFill>
                <a:latin typeface="+mj-lt"/>
              </a:rPr>
              <a:t> szőlőben</a:t>
            </a:r>
            <a:endParaRPr lang="hu-HU" sz="1400" dirty="0">
              <a:solidFill>
                <a:schemeClr val="bg1">
                  <a:lumMod val="95000"/>
                </a:schemeClr>
              </a:solidFill>
              <a:latin typeface="+mj-lt"/>
            </a:endParaRPr>
          </a:p>
        </p:txBody>
      </p:sp>
      <p:sp>
        <p:nvSpPr>
          <p:cNvPr id="7" name="Szövegdoboz 6"/>
          <p:cNvSpPr txBox="1"/>
          <p:nvPr/>
        </p:nvSpPr>
        <p:spPr>
          <a:xfrm>
            <a:off x="714348" y="5786454"/>
            <a:ext cx="7786742" cy="646331"/>
          </a:xfrm>
          <a:prstGeom prst="rect">
            <a:avLst/>
          </a:prstGeom>
          <a:noFill/>
        </p:spPr>
        <p:txBody>
          <a:bodyPr wrap="square" rtlCol="0">
            <a:spAutoFit/>
          </a:bodyPr>
          <a:lstStyle/>
          <a:p>
            <a:r>
              <a:rPr lang="hu-HU" sz="1200" dirty="0" smtClean="0">
                <a:solidFill>
                  <a:schemeClr val="bg1">
                    <a:lumMod val="95000"/>
                  </a:schemeClr>
                </a:solidFill>
              </a:rPr>
              <a:t>„…Sokat kellett várnia kocsira, ami a kenyeret hordja a boltba mert azzal jöttünk ki. Ismerős bácsi a kocsis. Az út nagyszerű volt. Gyönyörű a határ! Rengeteg pipacsot láttunk, szinte pipacstenger volt a mező. Az idő is remek volt. Istenem, de szép is lehetne az élet!...”</a:t>
            </a:r>
            <a:endParaRPr lang="hu-HU" sz="12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10.e..jpg"/>
          <p:cNvPicPr>
            <a:picLocks noGrp="1" noChangeAspect="1"/>
          </p:cNvPicPr>
          <p:nvPr>
            <p:ph idx="1"/>
          </p:nvPr>
        </p:nvPicPr>
        <p:blipFill>
          <a:blip r:embed="rId2" cstate="print"/>
          <a:stretch>
            <a:fillRect/>
          </a:stretch>
        </p:blipFill>
        <p:spPr>
          <a:xfrm>
            <a:off x="2428860" y="642918"/>
            <a:ext cx="4387500" cy="5400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ím 10"/>
          <p:cNvSpPr>
            <a:spLocks noGrp="1"/>
          </p:cNvSpPr>
          <p:nvPr>
            <p:ph type="title"/>
          </p:nvPr>
        </p:nvSpPr>
        <p:spPr>
          <a:xfrm>
            <a:off x="500034" y="214290"/>
            <a:ext cx="8229600" cy="285752"/>
          </a:xfrm>
        </p:spPr>
        <p:txBody>
          <a:bodyPr/>
          <a:lstStyle/>
          <a:p>
            <a:r>
              <a:rPr lang="hu-HU" sz="1600" dirty="0" smtClean="0">
                <a:solidFill>
                  <a:schemeClr val="bg1"/>
                </a:solidFill>
              </a:rPr>
              <a:t/>
            </a:r>
            <a:br>
              <a:rPr lang="hu-HU" sz="1600" dirty="0" smtClean="0">
                <a:solidFill>
                  <a:schemeClr val="bg1"/>
                </a:solidFill>
              </a:rPr>
            </a:br>
            <a:r>
              <a:rPr lang="hu-HU" sz="1400" dirty="0" smtClean="0">
                <a:solidFill>
                  <a:schemeClr val="bg1"/>
                </a:solidFill>
              </a:rPr>
              <a:t> REMÉNYEK  ÉS  ÁLMODOZÁSOK KORA</a:t>
            </a:r>
            <a:endParaRPr lang="hu-HU" sz="1400" dirty="0">
              <a:solidFill>
                <a:schemeClr val="bg1"/>
              </a:solidFill>
            </a:endParaRPr>
          </a:p>
        </p:txBody>
      </p:sp>
      <p:pic>
        <p:nvPicPr>
          <p:cNvPr id="4" name="Tartalom helye 3" descr="13.jpg"/>
          <p:cNvPicPr>
            <a:picLocks noGrp="1" noChangeAspect="1"/>
          </p:cNvPicPr>
          <p:nvPr>
            <p:ph idx="1"/>
          </p:nvPr>
        </p:nvPicPr>
        <p:blipFill>
          <a:blip r:embed="rId2" cstate="print">
            <a:lum bright="-7000" contrast="30000"/>
          </a:blip>
          <a:srcRect t="1282" r="3713"/>
          <a:stretch>
            <a:fillRect/>
          </a:stretch>
        </p:blipFill>
        <p:spPr>
          <a:xfrm>
            <a:off x="5143504" y="1500174"/>
            <a:ext cx="3269454" cy="4856400"/>
          </a:xfrm>
          <a:ln w="57150">
            <a:solidFill>
              <a:srgbClr val="FFFCE7"/>
            </a:solidFill>
          </a:ln>
        </p:spPr>
      </p:pic>
      <p:pic>
        <p:nvPicPr>
          <p:cNvPr id="6" name="Kép 5" descr="15.jpg"/>
          <p:cNvPicPr>
            <a:picLocks noChangeAspect="1"/>
          </p:cNvPicPr>
          <p:nvPr/>
        </p:nvPicPr>
        <p:blipFill>
          <a:blip r:embed="rId3" cstate="print">
            <a:lum bright="-16000" contrast="42000"/>
          </a:blip>
          <a:stretch>
            <a:fillRect/>
          </a:stretch>
        </p:blipFill>
        <p:spPr>
          <a:xfrm>
            <a:off x="785786" y="1500174"/>
            <a:ext cx="3353160" cy="4857784"/>
          </a:xfrm>
          <a:prstGeom prst="rect">
            <a:avLst/>
          </a:prstGeom>
          <a:ln w="57150">
            <a:solidFill>
              <a:schemeClr val="bg1">
                <a:lumMod val="95000"/>
              </a:schemeClr>
            </a:solidFill>
          </a:ln>
        </p:spPr>
      </p:pic>
      <p:sp>
        <p:nvSpPr>
          <p:cNvPr id="8" name="Téglalap 7"/>
          <p:cNvSpPr/>
          <p:nvPr/>
        </p:nvSpPr>
        <p:spPr>
          <a:xfrm>
            <a:off x="642910" y="766475"/>
            <a:ext cx="7929618" cy="307777"/>
          </a:xfrm>
          <a:prstGeom prst="rect">
            <a:avLst/>
          </a:prstGeom>
        </p:spPr>
        <p:txBody>
          <a:bodyPr wrap="square">
            <a:spAutoFit/>
          </a:bodyPr>
          <a:lstStyle/>
          <a:p>
            <a:r>
              <a:rPr lang="hu-HU" sz="1400" kern="0" dirty="0" smtClean="0">
                <a:solidFill>
                  <a:srgbClr val="FFFFFF"/>
                </a:solidFill>
                <a:latin typeface="Arial"/>
                <a:ea typeface="+mj-ea"/>
                <a:cs typeface="+mj-cs"/>
              </a:rPr>
              <a:t>                   A Naplóírás kezdete                                                        Hatvanas évek</a:t>
            </a:r>
            <a:endParaRPr lang="hu-HU" sz="1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57224" y="274638"/>
            <a:ext cx="7829576" cy="582594"/>
          </a:xfrm>
        </p:spPr>
        <p:txBody>
          <a:bodyPr/>
          <a:lstStyle/>
          <a:p>
            <a:pPr algn="l"/>
            <a:r>
              <a:rPr lang="hu-HU" sz="1200" dirty="0" smtClean="0">
                <a:solidFill>
                  <a:schemeClr val="bg1">
                    <a:lumMod val="95000"/>
                  </a:schemeClr>
                </a:solidFill>
              </a:rPr>
              <a:t>1960. Január 2.</a:t>
            </a:r>
            <a:endParaRPr lang="hu-HU" sz="1200" dirty="0">
              <a:solidFill>
                <a:schemeClr val="bg1">
                  <a:lumMod val="95000"/>
                </a:schemeClr>
              </a:solidFill>
            </a:endParaRPr>
          </a:p>
        </p:txBody>
      </p:sp>
      <p:sp>
        <p:nvSpPr>
          <p:cNvPr id="3" name="Tartalom helye 2"/>
          <p:cNvSpPr>
            <a:spLocks noGrp="1"/>
          </p:cNvSpPr>
          <p:nvPr>
            <p:ph idx="1"/>
          </p:nvPr>
        </p:nvSpPr>
        <p:spPr>
          <a:xfrm>
            <a:off x="214282" y="1285860"/>
            <a:ext cx="4357718" cy="4840303"/>
          </a:xfrm>
        </p:spPr>
        <p:txBody>
          <a:bodyPr/>
          <a:lstStyle/>
          <a:p>
            <a:pPr algn="just"/>
            <a:r>
              <a:rPr lang="hu-HU" sz="1200" dirty="0" smtClean="0">
                <a:solidFill>
                  <a:schemeClr val="bg1">
                    <a:lumMod val="95000"/>
                  </a:schemeClr>
                </a:solidFill>
              </a:rPr>
              <a:t>„Fontos leírnom, hogy mit terveztem el az új esztendőre.</a:t>
            </a:r>
          </a:p>
          <a:p>
            <a:pPr algn="just"/>
            <a:r>
              <a:rPr lang="hu-HU" sz="1600" b="1" dirty="0" smtClean="0">
                <a:solidFill>
                  <a:schemeClr val="bg1">
                    <a:lumMod val="95000"/>
                  </a:schemeClr>
                </a:solidFill>
              </a:rPr>
              <a:t>Először is rengeteget fogok rajzolni ebben az évben!!!</a:t>
            </a:r>
          </a:p>
          <a:p>
            <a:pPr algn="just"/>
            <a:r>
              <a:rPr lang="hu-HU" sz="1200" dirty="0" smtClean="0">
                <a:solidFill>
                  <a:schemeClr val="bg1">
                    <a:lumMod val="95000"/>
                  </a:schemeClr>
                </a:solidFill>
              </a:rPr>
              <a:t>Kimondhatatlanul örülök annak, hogy valamennyire is tudok rajzolni!</a:t>
            </a:r>
          </a:p>
          <a:p>
            <a:pPr algn="just"/>
            <a:r>
              <a:rPr lang="hu-HU" sz="1200" dirty="0" smtClean="0">
                <a:solidFill>
                  <a:schemeClr val="bg1">
                    <a:lumMod val="95000"/>
                  </a:schemeClr>
                </a:solidFill>
              </a:rPr>
              <a:t>Úgy érzem, a rajztudásomnak sok örömet köszönhetek majd az életben. Már eddig is sok mindent köszönhetek a rajzaimnak. …. Nem néznek keresztül rajtam.</a:t>
            </a:r>
          </a:p>
          <a:p>
            <a:pPr algn="just"/>
            <a:r>
              <a:rPr lang="hu-HU" sz="1200" dirty="0" smtClean="0">
                <a:solidFill>
                  <a:schemeClr val="bg1">
                    <a:lumMod val="95000"/>
                  </a:schemeClr>
                </a:solidFill>
              </a:rPr>
              <a:t>Sajnos, ha nem tanulhatok, nem fejlődhetek ebben, akkor nem tudom mi lesz velem. Tanulás nélkül nem fogok tudni úgy rajzolni, ahogy én szeretnék…”</a:t>
            </a:r>
          </a:p>
          <a:p>
            <a:pPr algn="just"/>
            <a:r>
              <a:rPr lang="hu-HU" sz="1600" b="1" dirty="0" smtClean="0">
                <a:solidFill>
                  <a:schemeClr val="bg1">
                    <a:lumMod val="95000"/>
                  </a:schemeClr>
                </a:solidFill>
              </a:rPr>
              <a:t>Második tervem: ebben az évben rengeteget akarok olvasni</a:t>
            </a:r>
          </a:p>
          <a:p>
            <a:pPr algn="just"/>
            <a:r>
              <a:rPr lang="hu-HU" sz="1200" dirty="0" smtClean="0">
                <a:solidFill>
                  <a:schemeClr val="bg1">
                    <a:lumMod val="95000"/>
                  </a:schemeClr>
                </a:solidFill>
              </a:rPr>
              <a:t>Sokkal többet, mint tavaly. Amikor csak lehet, mindig olvasni akarok. Azért is, mert nagyon szeretek olvasni, meg azért is, mert irtó műveletlen vagyok. Ilyen bután nem lehet élni! ….Jó Isten segíts, hogy ezek a nagyon komoly terveim megvalósulhassanak!”….</a:t>
            </a:r>
          </a:p>
          <a:p>
            <a:endParaRPr lang="hu-HU" sz="1200" dirty="0">
              <a:solidFill>
                <a:schemeClr val="bg1">
                  <a:lumMod val="95000"/>
                </a:schemeClr>
              </a:solidFill>
            </a:endParaRPr>
          </a:p>
        </p:txBody>
      </p:sp>
      <p:pic>
        <p:nvPicPr>
          <p:cNvPr id="6" name="Tartalom helye 3" descr="kiáll 11 kép 21 éves 1.jpg"/>
          <p:cNvPicPr>
            <a:picLocks noChangeAspect="1"/>
          </p:cNvPicPr>
          <p:nvPr/>
        </p:nvPicPr>
        <p:blipFill>
          <a:blip r:embed="rId2" cstate="print"/>
          <a:srcRect l="1786" r="1774"/>
          <a:stretch>
            <a:fillRect/>
          </a:stretch>
        </p:blipFill>
        <p:spPr bwMode="auto">
          <a:xfrm>
            <a:off x="5000628" y="571480"/>
            <a:ext cx="3857652" cy="56436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500042"/>
            <a:ext cx="3614734" cy="500066"/>
          </a:xfrm>
        </p:spPr>
        <p:txBody>
          <a:bodyPr/>
          <a:lstStyle/>
          <a:p>
            <a:r>
              <a:rPr lang="hu-HU" sz="1200" dirty="0" smtClean="0">
                <a:solidFill>
                  <a:schemeClr val="bg1">
                    <a:lumMod val="95000"/>
                  </a:schemeClr>
                </a:solidFill>
              </a:rPr>
              <a:t>Ha elmehetek Pestre, tanulhatok, festő leszek, majd csodálkozhatnak!...Ha megtudják, hogy nem az vagyok, akinek eddig láttak…</a:t>
            </a:r>
            <a:endParaRPr lang="hu-HU" sz="1200" dirty="0">
              <a:solidFill>
                <a:schemeClr val="bg1">
                  <a:lumMod val="95000"/>
                </a:schemeClr>
              </a:solidFill>
            </a:endParaRPr>
          </a:p>
        </p:txBody>
      </p:sp>
      <p:pic>
        <p:nvPicPr>
          <p:cNvPr id="4" name="Tartalom helye 3" descr="kiáll 11 kép 22 éves 2.jpg"/>
          <p:cNvPicPr>
            <a:picLocks noGrp="1" noChangeAspect="1"/>
          </p:cNvPicPr>
          <p:nvPr>
            <p:ph idx="1"/>
          </p:nvPr>
        </p:nvPicPr>
        <p:blipFill>
          <a:blip r:embed="rId2" cstate="print"/>
          <a:stretch>
            <a:fillRect/>
          </a:stretch>
        </p:blipFill>
        <p:spPr>
          <a:xfrm>
            <a:off x="4572000" y="785794"/>
            <a:ext cx="4067820" cy="5400000"/>
          </a:xfrm>
          <a:ln w="19050">
            <a:solidFill>
              <a:schemeClr val="bg1">
                <a:lumMod val="95000"/>
              </a:schemeClr>
            </a:solidFill>
          </a:ln>
        </p:spPr>
      </p:pic>
      <p:pic>
        <p:nvPicPr>
          <p:cNvPr id="5" name="Kép 4" descr="11.b..jpg"/>
          <p:cNvPicPr>
            <a:picLocks noChangeAspect="1"/>
          </p:cNvPicPr>
          <p:nvPr/>
        </p:nvPicPr>
        <p:blipFill>
          <a:blip r:embed="rId3" cstate="print"/>
          <a:stretch>
            <a:fillRect/>
          </a:stretch>
        </p:blipFill>
        <p:spPr>
          <a:xfrm>
            <a:off x="714348" y="1785926"/>
            <a:ext cx="3157658" cy="4357718"/>
          </a:xfrm>
          <a:prstGeom prst="rect">
            <a:avLst/>
          </a:prstGeom>
          <a:ln w="19050">
            <a:solidFill>
              <a:schemeClr val="bg1">
                <a:lumMod val="95000"/>
              </a:schemeClr>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OperaFotoThalerTamas.jpg"/>
          <p:cNvPicPr>
            <a:picLocks noChangeAspect="1"/>
          </p:cNvPicPr>
          <p:nvPr/>
        </p:nvPicPr>
        <p:blipFill>
          <a:blip r:embed="rId2" cstate="print"/>
          <a:stretch>
            <a:fillRect/>
          </a:stretch>
        </p:blipFill>
        <p:spPr>
          <a:xfrm>
            <a:off x="3857620" y="5357826"/>
            <a:ext cx="1285884" cy="1091244"/>
          </a:xfrm>
          <a:prstGeom prst="rect">
            <a:avLst/>
          </a:prstGeom>
        </p:spPr>
      </p:pic>
      <p:sp>
        <p:nvSpPr>
          <p:cNvPr id="3" name="Tartalom helye 2"/>
          <p:cNvSpPr>
            <a:spLocks noGrp="1"/>
          </p:cNvSpPr>
          <p:nvPr>
            <p:ph idx="1"/>
          </p:nvPr>
        </p:nvSpPr>
        <p:spPr>
          <a:xfrm>
            <a:off x="214282" y="357167"/>
            <a:ext cx="8715436" cy="1285884"/>
          </a:xfrm>
        </p:spPr>
        <p:txBody>
          <a:bodyPr/>
          <a:lstStyle/>
          <a:p>
            <a:pPr algn="just"/>
            <a:r>
              <a:rPr lang="hu-HU" sz="1200" dirty="0" smtClean="0">
                <a:solidFill>
                  <a:schemeClr val="bg1">
                    <a:lumMod val="95000"/>
                  </a:schemeClr>
                </a:solidFill>
                <a:cs typeface="Times New Roman" pitchFamily="18" charset="0"/>
              </a:rPr>
              <a:t>Álmai közé tartozott a zenetanulás is. Édesapja tanított otthon gyerekeket hegedülni és tangóharmonikán játszani. A kihelyezett Zeneiskola tanulóit is tanította a </a:t>
            </a:r>
            <a:r>
              <a:rPr lang="hu-HU" sz="1200" dirty="0" err="1" smtClean="0">
                <a:solidFill>
                  <a:schemeClr val="bg1">
                    <a:lumMod val="95000"/>
                  </a:schemeClr>
                </a:solidFill>
                <a:cs typeface="Times New Roman" pitchFamily="18" charset="0"/>
              </a:rPr>
              <a:t>csépai</a:t>
            </a:r>
            <a:r>
              <a:rPr lang="hu-HU" sz="1200" dirty="0" smtClean="0">
                <a:solidFill>
                  <a:schemeClr val="bg1">
                    <a:lumMod val="95000"/>
                  </a:schemeClr>
                </a:solidFill>
                <a:cs typeface="Times New Roman" pitchFamily="18" charset="0"/>
              </a:rPr>
              <a:t> Iskolában. Jolánka vágyódva hallgatta a tanítványok játékát. Volt zongorájuk is otthon. Gyakran leült mellé egyedül és ügyesen próbálta lejátszani a hallott dallamokat fejből. Érezte, hogy ehhez és az énekléshez is ugyanúgy lenne tehetsége, mint a rajzoláshoz. </a:t>
            </a:r>
          </a:p>
          <a:p>
            <a:pPr algn="just">
              <a:buNone/>
            </a:pPr>
            <a:r>
              <a:rPr lang="hu-HU" sz="1200" dirty="0" smtClean="0">
                <a:solidFill>
                  <a:schemeClr val="bg1">
                    <a:lumMod val="95000"/>
                  </a:schemeClr>
                </a:solidFill>
                <a:cs typeface="Times New Roman" pitchFamily="18" charset="0"/>
              </a:rPr>
              <a:t>„….Hogy csillogott apám szeme! Úgy vettem észre, most jött rá, hogy nem vagyok olyan „botfülű” a zenéhez, s még a tetejében kitűnő ütemérzékem is van. Hát ezért nem tudtam aludni az este, mert régi kínzó érzés, hogy én sohasem tanulhatok muzsikálni…Nem tanulhatok, mikor pedig annyira szeretnék! Azt is tudom már régen, hogy nem is lenne nehéz nekem zenét tanulni, mert az, ami a tanítványoknak nagyon nehezen ment, nekem egyáltalán nem esett nehezemre. Olyan élvezettel játszom a zongorán gyenge ujjaimmal minden ütemet, mintha nem is a földön volnék… Hát nem bosszantó?! Annyira szeretnék zenét tanulni, hogy szinte reszketek érte, s érzem, hogy ha tanulnék, tudnék is. És a gyenge ujjaim miatt mégsem lehet….”</a:t>
            </a:r>
          </a:p>
          <a:p>
            <a:pPr algn="just">
              <a:buNone/>
            </a:pPr>
            <a:r>
              <a:rPr lang="hu-HU" sz="1200" dirty="0" smtClean="0">
                <a:solidFill>
                  <a:schemeClr val="bg1">
                    <a:lumMod val="95000"/>
                  </a:schemeClr>
                </a:solidFill>
                <a:cs typeface="Times New Roman" pitchFamily="18" charset="0"/>
              </a:rPr>
              <a:t>„…..Tegnap a meleg elől, vagy ki tudja miért behurcolkodtam a szobába a zongora mellé és ott írtam a naplómat, meg közbe-közbe zongorázgattam, míg nem jött Cica. Ő is odaült mellém, valami búcsúzásféle volt ez a zongorától… Úgy, de úgy fájt a szívem, ahogy néztem barátnőm ujjait a zongora billentyűin futkározni… Zongorám, drága földöntúli világom… Oda vagy, oda. Végem már énnekem a zongora tanuláshoz. Hát olyan az ember mint a macska, még ilyen kíntól sem tud meghasadni a szíve…”</a:t>
            </a:r>
          </a:p>
          <a:p>
            <a:pPr algn="just"/>
            <a:r>
              <a:rPr lang="hu-HU" sz="1200" dirty="0" smtClean="0">
                <a:solidFill>
                  <a:schemeClr val="bg1">
                    <a:lumMod val="95000"/>
                  </a:schemeClr>
                </a:solidFill>
                <a:cs typeface="Times New Roman" pitchFamily="18" charset="0"/>
              </a:rPr>
              <a:t>Mennyire vágyott az Operaházba is, hogy élőben láthassa és hallhassa az énekeseket! Sajnos, ez soha nem adatott meg számára. Soha nem mulasztotta el, a rádióban közvetítet operák, színművek meghallgatását. A zene és a zeneszerzők, az előadók iránti rajongása és tisztelete mutatkozott meg abban is, ahogy  naplójában gyakran megemlékezik  erről a számára varázslatos világról:</a:t>
            </a:r>
          </a:p>
          <a:p>
            <a:pPr algn="just">
              <a:buNone/>
            </a:pPr>
            <a:r>
              <a:rPr lang="hu-HU" sz="1200" dirty="0" smtClean="0">
                <a:solidFill>
                  <a:schemeClr val="bg1">
                    <a:lumMod val="95000"/>
                  </a:schemeClr>
                </a:solidFill>
              </a:rPr>
              <a:t>„….Végre befejeztem, Istenem, de megszerettem ezt a könyvet és egyben Bizet-t is! Remekül megírta </a:t>
            </a:r>
            <a:r>
              <a:rPr lang="hu-HU" sz="1200" dirty="0" err="1" smtClean="0">
                <a:solidFill>
                  <a:schemeClr val="bg1">
                    <a:lumMod val="95000"/>
                  </a:schemeClr>
                </a:solidFill>
              </a:rPr>
              <a:t>Ambrózy</a:t>
            </a:r>
            <a:r>
              <a:rPr lang="hu-HU" sz="1200" dirty="0" smtClean="0">
                <a:solidFill>
                  <a:schemeClr val="bg1">
                    <a:lumMod val="95000"/>
                  </a:schemeClr>
                </a:solidFill>
              </a:rPr>
              <a:t> Ágoston, őt is megszerettem, amiért ennyire közel tudta hozni az ember szívéhez ezeket a csodálatos, halhatatlan embereket. Istenem, de nagyon is szeretnék világot járni és felkeresni sírjukat az ilyen óriási embereknek, mint Bizet és leborulni előttük megköszönve amit az emberiségért tettek…”</a:t>
            </a:r>
            <a:endParaRPr lang="hu-HU" sz="1200" dirty="0">
              <a:solidFill>
                <a:schemeClr val="bg1">
                  <a:lumMod val="9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42852"/>
            <a:ext cx="8229600" cy="500066"/>
          </a:xfrm>
        </p:spPr>
        <p:txBody>
          <a:bodyPr/>
          <a:lstStyle/>
          <a:p>
            <a:r>
              <a:rPr lang="hu-HU" sz="1400" dirty="0" smtClean="0">
                <a:solidFill>
                  <a:schemeClr val="bg1">
                    <a:lumMod val="95000"/>
                  </a:schemeClr>
                </a:solidFill>
              </a:rPr>
              <a:t>Elhatározását betartva céltudatosan, nagy kitartással és szorgalommal fogott neki a rajzolásnak. Modelljei a környezetében élő barátok, ismerősök,fák, virágok voltak. </a:t>
            </a:r>
            <a:endParaRPr lang="hu-HU" sz="1400" dirty="0">
              <a:solidFill>
                <a:schemeClr val="bg1">
                  <a:lumMod val="95000"/>
                </a:schemeClr>
              </a:solidFill>
            </a:endParaRPr>
          </a:p>
        </p:txBody>
      </p:sp>
      <p:pic>
        <p:nvPicPr>
          <p:cNvPr id="4" name="Tartalom helye 3" descr="portrék 2.JPG"/>
          <p:cNvPicPr>
            <a:picLocks noGrp="1" noChangeAspect="1"/>
          </p:cNvPicPr>
          <p:nvPr>
            <p:ph idx="1"/>
          </p:nvPr>
        </p:nvPicPr>
        <p:blipFill>
          <a:blip r:embed="rId2" cstate="print">
            <a:lum bright="10000"/>
          </a:blip>
          <a:stretch>
            <a:fillRect/>
          </a:stretch>
        </p:blipFill>
        <p:spPr>
          <a:xfrm>
            <a:off x="357158" y="1000108"/>
            <a:ext cx="3881698" cy="5400000"/>
          </a:xfrm>
        </p:spPr>
      </p:pic>
      <p:pic>
        <p:nvPicPr>
          <p:cNvPr id="5" name="Kép 4" descr="portrék 3.JPG"/>
          <p:cNvPicPr>
            <a:picLocks noChangeAspect="1"/>
          </p:cNvPicPr>
          <p:nvPr/>
        </p:nvPicPr>
        <p:blipFill>
          <a:blip r:embed="rId3" cstate="print">
            <a:lum bright="10000"/>
          </a:blip>
          <a:stretch>
            <a:fillRect/>
          </a:stretch>
        </p:blipFill>
        <p:spPr>
          <a:xfrm>
            <a:off x="4857752" y="1000108"/>
            <a:ext cx="3922951" cy="539933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13.a.jpg"/>
          <p:cNvPicPr>
            <a:picLocks noGrp="1" noChangeAspect="1"/>
          </p:cNvPicPr>
          <p:nvPr>
            <p:ph idx="1"/>
          </p:nvPr>
        </p:nvPicPr>
        <p:blipFill>
          <a:blip r:embed="rId2" cstate="print"/>
          <a:stretch>
            <a:fillRect/>
          </a:stretch>
        </p:blipFill>
        <p:spPr>
          <a:xfrm>
            <a:off x="4929190" y="714356"/>
            <a:ext cx="3845669" cy="5400000"/>
          </a:xfrm>
        </p:spPr>
      </p:pic>
      <p:pic>
        <p:nvPicPr>
          <p:cNvPr id="6" name="Kép 5" descr="11.f.jpg"/>
          <p:cNvPicPr>
            <a:picLocks noChangeAspect="1"/>
          </p:cNvPicPr>
          <p:nvPr/>
        </p:nvPicPr>
        <p:blipFill>
          <a:blip r:embed="rId3" cstate="print"/>
          <a:stretch>
            <a:fillRect/>
          </a:stretch>
        </p:blipFill>
        <p:spPr>
          <a:xfrm>
            <a:off x="571472" y="714356"/>
            <a:ext cx="3818011" cy="5400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Kép 20" descr="3. Berki Viola ösztöndíj.....jpg"/>
          <p:cNvPicPr>
            <a:picLocks noChangeAspect="1"/>
          </p:cNvPicPr>
          <p:nvPr/>
        </p:nvPicPr>
        <p:blipFill>
          <a:blip r:embed="rId2" cstate="print"/>
          <a:srcRect l="2778" r="2778" b="10548"/>
          <a:stretch>
            <a:fillRect/>
          </a:stretch>
        </p:blipFill>
        <p:spPr>
          <a:xfrm>
            <a:off x="6286511" y="3786190"/>
            <a:ext cx="2301891" cy="609324"/>
          </a:xfrm>
          <a:prstGeom prst="rect">
            <a:avLst/>
          </a:prstGeom>
        </p:spPr>
      </p:pic>
      <p:sp>
        <p:nvSpPr>
          <p:cNvPr id="2" name="Cím 1"/>
          <p:cNvSpPr>
            <a:spLocks noGrp="1"/>
          </p:cNvSpPr>
          <p:nvPr>
            <p:ph type="title"/>
          </p:nvPr>
        </p:nvSpPr>
        <p:spPr>
          <a:xfrm>
            <a:off x="457200" y="214290"/>
            <a:ext cx="8229600" cy="428628"/>
          </a:xfrm>
        </p:spPr>
        <p:txBody>
          <a:bodyPr/>
          <a:lstStyle/>
          <a:p>
            <a:r>
              <a:rPr lang="hu-HU" sz="1050" dirty="0" smtClean="0">
                <a:solidFill>
                  <a:schemeClr val="bg1">
                    <a:lumMod val="95000"/>
                  </a:schemeClr>
                </a:solidFill>
              </a:rPr>
              <a:t>A NAPLÓ MEGJELENÉSÉT TÁMOGATÓKNAK KÖSZÖNJÜK  ADOMÁNYAIKAT!</a:t>
            </a:r>
            <a:endParaRPr lang="hu-HU" sz="1050" dirty="0">
              <a:solidFill>
                <a:schemeClr val="bg1">
                  <a:lumMod val="95000"/>
                </a:schemeClr>
              </a:solidFill>
            </a:endParaRPr>
          </a:p>
        </p:txBody>
      </p:sp>
      <p:pic>
        <p:nvPicPr>
          <p:cNvPr id="4" name="Tartalom helye 3" descr="+ Sztrilich Ágnes.jpg"/>
          <p:cNvPicPr>
            <a:picLocks noGrp="1" noChangeAspect="1"/>
          </p:cNvPicPr>
          <p:nvPr>
            <p:ph idx="1"/>
          </p:nvPr>
        </p:nvPicPr>
        <p:blipFill>
          <a:blip r:embed="rId3"/>
          <a:stretch>
            <a:fillRect/>
          </a:stretch>
        </p:blipFill>
        <p:spPr>
          <a:xfrm>
            <a:off x="3929058" y="1000108"/>
            <a:ext cx="1489833" cy="2072810"/>
          </a:xfrm>
        </p:spPr>
      </p:pic>
      <p:pic>
        <p:nvPicPr>
          <p:cNvPr id="1026" name="Picture 2" descr="C:\Users\otthon\Desktop\safe_image.php.jpg"/>
          <p:cNvPicPr>
            <a:picLocks noChangeAspect="1" noChangeArrowheads="1"/>
          </p:cNvPicPr>
          <p:nvPr/>
        </p:nvPicPr>
        <p:blipFill>
          <a:blip r:embed="rId4"/>
          <a:srcRect l="21172" r="21663" b="2351"/>
          <a:stretch>
            <a:fillRect/>
          </a:stretch>
        </p:blipFill>
        <p:spPr bwMode="auto">
          <a:xfrm>
            <a:off x="6072198" y="1040904"/>
            <a:ext cx="2286016" cy="2032014"/>
          </a:xfrm>
          <a:prstGeom prst="rect">
            <a:avLst/>
          </a:prstGeom>
          <a:noFill/>
        </p:spPr>
      </p:pic>
      <p:pic>
        <p:nvPicPr>
          <p:cNvPr id="1027" name="Picture 3" descr="C:\Users\otthon\Desktop\Tassy Jolán Könyvbemutatóhoz\Utolsó anyag nov. 6. -  a változtatásokkal\Nyomda 2018. nov. 6\Az első 4 lapra FONTOS adatok\Béres logo.jpg"/>
          <p:cNvPicPr>
            <a:picLocks noChangeAspect="1" noChangeArrowheads="1"/>
          </p:cNvPicPr>
          <p:nvPr/>
        </p:nvPicPr>
        <p:blipFill>
          <a:blip r:embed="rId5" cstate="print"/>
          <a:srcRect/>
          <a:stretch>
            <a:fillRect/>
          </a:stretch>
        </p:blipFill>
        <p:spPr bwMode="auto">
          <a:xfrm>
            <a:off x="1000100" y="6286520"/>
            <a:ext cx="1071570" cy="160736"/>
          </a:xfrm>
          <a:prstGeom prst="rect">
            <a:avLst/>
          </a:prstGeom>
          <a:noFill/>
        </p:spPr>
      </p:pic>
      <p:pic>
        <p:nvPicPr>
          <p:cNvPr id="6" name="Kép 5" descr="Dr Pintér Gábor Érsek Úr vetítéshez.JPG"/>
          <p:cNvPicPr>
            <a:picLocks noChangeAspect="1"/>
          </p:cNvPicPr>
          <p:nvPr/>
        </p:nvPicPr>
        <p:blipFill>
          <a:blip r:embed="rId6" cstate="print"/>
          <a:srcRect l="11718" t="9375" r="11719" b="11458"/>
          <a:stretch>
            <a:fillRect/>
          </a:stretch>
        </p:blipFill>
        <p:spPr>
          <a:xfrm>
            <a:off x="357158" y="1071546"/>
            <a:ext cx="2618148" cy="2030400"/>
          </a:xfrm>
          <a:prstGeom prst="rect">
            <a:avLst/>
          </a:prstGeom>
        </p:spPr>
      </p:pic>
      <p:pic>
        <p:nvPicPr>
          <p:cNvPr id="7" name="Kép 6" descr="MIL_9626.jpg"/>
          <p:cNvPicPr>
            <a:picLocks noChangeAspect="1"/>
          </p:cNvPicPr>
          <p:nvPr/>
        </p:nvPicPr>
        <p:blipFill>
          <a:blip r:embed="rId7" cstate="print"/>
          <a:stretch>
            <a:fillRect/>
          </a:stretch>
        </p:blipFill>
        <p:spPr>
          <a:xfrm>
            <a:off x="500034" y="4168920"/>
            <a:ext cx="2214578" cy="1975831"/>
          </a:xfrm>
          <a:prstGeom prst="rect">
            <a:avLst/>
          </a:prstGeom>
        </p:spPr>
      </p:pic>
      <p:sp>
        <p:nvSpPr>
          <p:cNvPr id="8" name="Szövegdoboz 7"/>
          <p:cNvSpPr txBox="1"/>
          <p:nvPr/>
        </p:nvSpPr>
        <p:spPr>
          <a:xfrm>
            <a:off x="1857356" y="6215082"/>
            <a:ext cx="1714512" cy="577081"/>
          </a:xfrm>
          <a:prstGeom prst="rect">
            <a:avLst/>
          </a:prstGeom>
          <a:noFill/>
        </p:spPr>
        <p:txBody>
          <a:bodyPr wrap="square" rtlCol="0">
            <a:spAutoFit/>
          </a:bodyPr>
          <a:lstStyle/>
          <a:p>
            <a:r>
              <a:rPr lang="hu-HU" sz="1050" dirty="0" smtClean="0">
                <a:solidFill>
                  <a:schemeClr val="bg1">
                    <a:lumMod val="95000"/>
                  </a:schemeClr>
                </a:solidFill>
              </a:rPr>
              <a:t>     Alapítvány</a:t>
            </a:r>
          </a:p>
          <a:p>
            <a:endParaRPr lang="hu-HU" sz="1050" dirty="0" smtClean="0">
              <a:solidFill>
                <a:schemeClr val="bg1">
                  <a:lumMod val="95000"/>
                </a:schemeClr>
              </a:solidFill>
            </a:endParaRPr>
          </a:p>
          <a:p>
            <a:r>
              <a:rPr lang="hu-HU" sz="1050" dirty="0" smtClean="0">
                <a:solidFill>
                  <a:schemeClr val="bg1">
                    <a:lumMod val="95000"/>
                  </a:schemeClr>
                </a:solidFill>
              </a:rPr>
              <a:t>    </a:t>
            </a:r>
            <a:endParaRPr lang="hu-HU" sz="1050" dirty="0">
              <a:solidFill>
                <a:schemeClr val="bg1">
                  <a:lumMod val="95000"/>
                </a:schemeClr>
              </a:solidFill>
            </a:endParaRPr>
          </a:p>
        </p:txBody>
      </p:sp>
      <p:pic>
        <p:nvPicPr>
          <p:cNvPr id="9" name="Kép 8" descr="Gömöry József.jpg"/>
          <p:cNvPicPr>
            <a:picLocks noChangeAspect="1"/>
          </p:cNvPicPr>
          <p:nvPr/>
        </p:nvPicPr>
        <p:blipFill>
          <a:blip r:embed="rId8" cstate="print"/>
          <a:stretch>
            <a:fillRect/>
          </a:stretch>
        </p:blipFill>
        <p:spPr>
          <a:xfrm>
            <a:off x="3929058" y="4071942"/>
            <a:ext cx="1706251" cy="2357454"/>
          </a:xfrm>
          <a:prstGeom prst="rect">
            <a:avLst/>
          </a:prstGeom>
        </p:spPr>
      </p:pic>
      <p:pic>
        <p:nvPicPr>
          <p:cNvPr id="10" name="Kép 9" descr="734423_368993899866411_1094834256_n.jpg"/>
          <p:cNvPicPr>
            <a:picLocks noChangeAspect="1"/>
          </p:cNvPicPr>
          <p:nvPr/>
        </p:nvPicPr>
        <p:blipFill>
          <a:blip r:embed="rId9" cstate="print"/>
          <a:srcRect t="293" r="40469" b="46480"/>
          <a:stretch>
            <a:fillRect/>
          </a:stretch>
        </p:blipFill>
        <p:spPr>
          <a:xfrm>
            <a:off x="6715140" y="5857892"/>
            <a:ext cx="1737317" cy="571504"/>
          </a:xfrm>
          <a:prstGeom prst="rect">
            <a:avLst/>
          </a:prstGeom>
          <a:ln w="57150">
            <a:solidFill>
              <a:schemeClr val="bg2"/>
            </a:solidFill>
          </a:ln>
        </p:spPr>
      </p:pic>
      <p:sp>
        <p:nvSpPr>
          <p:cNvPr id="11" name="Szövegdoboz 10"/>
          <p:cNvSpPr txBox="1"/>
          <p:nvPr/>
        </p:nvSpPr>
        <p:spPr>
          <a:xfrm>
            <a:off x="3929058" y="6286520"/>
            <a:ext cx="2000264" cy="415498"/>
          </a:xfrm>
          <a:prstGeom prst="rect">
            <a:avLst/>
          </a:prstGeom>
          <a:noFill/>
        </p:spPr>
        <p:txBody>
          <a:bodyPr wrap="square" rtlCol="0">
            <a:spAutoFit/>
          </a:bodyPr>
          <a:lstStyle/>
          <a:p>
            <a:pPr algn="ctr"/>
            <a:endParaRPr lang="hu-HU" sz="1050" dirty="0" smtClean="0">
              <a:solidFill>
                <a:schemeClr val="bg1">
                  <a:lumMod val="95000"/>
                </a:schemeClr>
              </a:solidFill>
            </a:endParaRPr>
          </a:p>
          <a:p>
            <a:pPr algn="ctr"/>
            <a:r>
              <a:rPr lang="hu-HU" sz="1050" dirty="0" err="1" smtClean="0">
                <a:solidFill>
                  <a:schemeClr val="bg1">
                    <a:lumMod val="95000"/>
                  </a:schemeClr>
                </a:solidFill>
              </a:rPr>
              <a:t>Gömöry</a:t>
            </a:r>
            <a:r>
              <a:rPr lang="hu-HU" sz="1050" dirty="0" smtClean="0">
                <a:solidFill>
                  <a:schemeClr val="bg1">
                    <a:lumMod val="95000"/>
                  </a:schemeClr>
                </a:solidFill>
              </a:rPr>
              <a:t> Árpád</a:t>
            </a:r>
            <a:endParaRPr lang="hu-HU" sz="1050" dirty="0">
              <a:solidFill>
                <a:schemeClr val="bg1">
                  <a:lumMod val="95000"/>
                </a:schemeClr>
              </a:solidFill>
            </a:endParaRPr>
          </a:p>
        </p:txBody>
      </p:sp>
      <p:sp>
        <p:nvSpPr>
          <p:cNvPr id="13" name="Szövegdoboz 12"/>
          <p:cNvSpPr txBox="1"/>
          <p:nvPr/>
        </p:nvSpPr>
        <p:spPr>
          <a:xfrm>
            <a:off x="285720" y="3000373"/>
            <a:ext cx="3143272" cy="577081"/>
          </a:xfrm>
          <a:prstGeom prst="rect">
            <a:avLst/>
          </a:prstGeom>
          <a:noFill/>
        </p:spPr>
        <p:txBody>
          <a:bodyPr wrap="square" rtlCol="0">
            <a:spAutoFit/>
          </a:bodyPr>
          <a:lstStyle/>
          <a:p>
            <a:pPr algn="ctr"/>
            <a:endParaRPr lang="hu-HU" sz="1050" dirty="0" smtClean="0">
              <a:solidFill>
                <a:schemeClr val="bg1">
                  <a:lumMod val="95000"/>
                </a:schemeClr>
              </a:solidFill>
            </a:endParaRPr>
          </a:p>
          <a:p>
            <a:pPr algn="ctr"/>
            <a:r>
              <a:rPr lang="hu-HU" sz="1050" dirty="0" smtClean="0">
                <a:solidFill>
                  <a:schemeClr val="bg1">
                    <a:lumMod val="95000"/>
                  </a:schemeClr>
                </a:solidFill>
              </a:rPr>
              <a:t>Dr. Pintér Gábor érsek </a:t>
            </a:r>
          </a:p>
          <a:p>
            <a:pPr algn="ctr"/>
            <a:r>
              <a:rPr lang="hu-HU" sz="1050" dirty="0" smtClean="0">
                <a:solidFill>
                  <a:schemeClr val="bg1">
                    <a:lumMod val="95000"/>
                  </a:schemeClr>
                </a:solidFill>
              </a:rPr>
              <a:t>Pápai Nuncius</a:t>
            </a:r>
            <a:endParaRPr lang="hu-HU" sz="1050" dirty="0">
              <a:solidFill>
                <a:schemeClr val="bg1">
                  <a:lumMod val="95000"/>
                </a:schemeClr>
              </a:solidFill>
            </a:endParaRPr>
          </a:p>
        </p:txBody>
      </p:sp>
      <p:sp>
        <p:nvSpPr>
          <p:cNvPr id="17" name="Szövegdoboz 16"/>
          <p:cNvSpPr txBox="1"/>
          <p:nvPr/>
        </p:nvSpPr>
        <p:spPr>
          <a:xfrm>
            <a:off x="3286116" y="3000372"/>
            <a:ext cx="2786082" cy="577081"/>
          </a:xfrm>
          <a:prstGeom prst="rect">
            <a:avLst/>
          </a:prstGeom>
          <a:noFill/>
        </p:spPr>
        <p:txBody>
          <a:bodyPr wrap="square" rtlCol="0">
            <a:spAutoFit/>
          </a:bodyPr>
          <a:lstStyle/>
          <a:p>
            <a:pPr algn="ctr"/>
            <a:endParaRPr lang="hu-HU" sz="1050" dirty="0" smtClean="0">
              <a:solidFill>
                <a:schemeClr val="bg1">
                  <a:lumMod val="95000"/>
                </a:schemeClr>
              </a:solidFill>
            </a:endParaRPr>
          </a:p>
          <a:p>
            <a:pPr algn="ctr"/>
            <a:r>
              <a:rPr lang="hu-HU" sz="1050" dirty="0" smtClean="0">
                <a:solidFill>
                  <a:schemeClr val="bg1">
                    <a:lumMod val="95000"/>
                  </a:schemeClr>
                </a:solidFill>
              </a:rPr>
              <a:t>+ </a:t>
            </a:r>
            <a:r>
              <a:rPr lang="hu-HU" sz="1050" dirty="0" err="1" smtClean="0">
                <a:solidFill>
                  <a:schemeClr val="bg1">
                    <a:lumMod val="95000"/>
                  </a:schemeClr>
                </a:solidFill>
              </a:rPr>
              <a:t>Sztrilich</a:t>
            </a:r>
            <a:r>
              <a:rPr lang="hu-HU" sz="1050" dirty="0" smtClean="0">
                <a:solidFill>
                  <a:schemeClr val="bg1">
                    <a:lumMod val="95000"/>
                  </a:schemeClr>
                </a:solidFill>
              </a:rPr>
              <a:t> Ágnes </a:t>
            </a:r>
          </a:p>
          <a:p>
            <a:pPr algn="ctr"/>
            <a:r>
              <a:rPr lang="hu-HU" sz="1050" dirty="0" smtClean="0">
                <a:solidFill>
                  <a:schemeClr val="bg1">
                    <a:lumMod val="95000"/>
                  </a:schemeClr>
                </a:solidFill>
              </a:rPr>
              <a:t> a Szociális Testvérek elöljárója</a:t>
            </a:r>
            <a:endParaRPr lang="hu-HU" sz="1050" dirty="0">
              <a:solidFill>
                <a:schemeClr val="bg1">
                  <a:lumMod val="95000"/>
                </a:schemeClr>
              </a:solidFill>
            </a:endParaRPr>
          </a:p>
        </p:txBody>
      </p:sp>
      <p:sp>
        <p:nvSpPr>
          <p:cNvPr id="18" name="Szövegdoboz 17"/>
          <p:cNvSpPr txBox="1"/>
          <p:nvPr/>
        </p:nvSpPr>
        <p:spPr>
          <a:xfrm>
            <a:off x="6143636" y="3143248"/>
            <a:ext cx="2571768" cy="415498"/>
          </a:xfrm>
          <a:prstGeom prst="rect">
            <a:avLst/>
          </a:prstGeom>
          <a:noFill/>
        </p:spPr>
        <p:txBody>
          <a:bodyPr wrap="square" rtlCol="0">
            <a:spAutoFit/>
          </a:bodyPr>
          <a:lstStyle/>
          <a:p>
            <a:pPr algn="ctr"/>
            <a:r>
              <a:rPr lang="hu-HU" sz="1050" dirty="0" smtClean="0">
                <a:solidFill>
                  <a:schemeClr val="bg1">
                    <a:lumMod val="95000"/>
                  </a:schemeClr>
                </a:solidFill>
              </a:rPr>
              <a:t>Dr. Beer Miklós</a:t>
            </a:r>
          </a:p>
          <a:p>
            <a:pPr algn="ctr"/>
            <a:r>
              <a:rPr lang="hu-HU" sz="1050" dirty="0" smtClean="0">
                <a:solidFill>
                  <a:schemeClr val="bg1">
                    <a:lumMod val="95000"/>
                  </a:schemeClr>
                </a:solidFill>
              </a:rPr>
              <a:t> Váci Megyéspüspök</a:t>
            </a:r>
            <a:endParaRPr lang="hu-HU" sz="1050" dirty="0">
              <a:solidFill>
                <a:schemeClr val="bg1">
                  <a:lumMod val="95000"/>
                </a:schemeClr>
              </a:solidFill>
            </a:endParaRPr>
          </a:p>
        </p:txBody>
      </p:sp>
      <p:sp>
        <p:nvSpPr>
          <p:cNvPr id="19" name="Szövegdoboz 18"/>
          <p:cNvSpPr txBox="1"/>
          <p:nvPr/>
        </p:nvSpPr>
        <p:spPr>
          <a:xfrm>
            <a:off x="6286512" y="5357826"/>
            <a:ext cx="2571768" cy="253916"/>
          </a:xfrm>
          <a:prstGeom prst="rect">
            <a:avLst/>
          </a:prstGeom>
          <a:noFill/>
        </p:spPr>
        <p:txBody>
          <a:bodyPr wrap="square" rtlCol="0">
            <a:spAutoFit/>
          </a:bodyPr>
          <a:lstStyle/>
          <a:p>
            <a:pPr algn="ctr"/>
            <a:r>
              <a:rPr lang="hu-HU" sz="1050" dirty="0" smtClean="0">
                <a:solidFill>
                  <a:schemeClr val="bg1">
                    <a:lumMod val="95000"/>
                  </a:schemeClr>
                </a:solidFill>
              </a:rPr>
              <a:t>Berki Viola Közalapítvány</a:t>
            </a:r>
            <a:endParaRPr lang="hu-HU" sz="1050" dirty="0">
              <a:solidFill>
                <a:schemeClr val="bg1">
                  <a:lumMod val="95000"/>
                </a:schemeClr>
              </a:solidFill>
            </a:endParaRPr>
          </a:p>
        </p:txBody>
      </p:sp>
      <p:pic>
        <p:nvPicPr>
          <p:cNvPr id="20" name="Kép 19" descr="BERKI VIOLA.jpg"/>
          <p:cNvPicPr>
            <a:picLocks noChangeAspect="1"/>
          </p:cNvPicPr>
          <p:nvPr/>
        </p:nvPicPr>
        <p:blipFill>
          <a:blip r:embed="rId10" cstate="print"/>
          <a:stretch>
            <a:fillRect/>
          </a:stretch>
        </p:blipFill>
        <p:spPr>
          <a:xfrm>
            <a:off x="6286513" y="4393627"/>
            <a:ext cx="2286016" cy="88926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490066"/>
          </a:xfrm>
        </p:spPr>
        <p:txBody>
          <a:bodyPr/>
          <a:lstStyle/>
          <a:p>
            <a:r>
              <a:rPr lang="hu-HU" sz="1400" dirty="0" err="1" smtClean="0">
                <a:solidFill>
                  <a:schemeClr val="bg1"/>
                </a:solidFill>
              </a:rPr>
              <a:t>Tassy</a:t>
            </a:r>
            <a:r>
              <a:rPr lang="hu-HU" sz="1400" dirty="0" smtClean="0">
                <a:solidFill>
                  <a:schemeClr val="bg1"/>
                </a:solidFill>
              </a:rPr>
              <a:t> mama, a türelmes, örök modell</a:t>
            </a:r>
            <a:endParaRPr lang="hu-HU" sz="1400" dirty="0">
              <a:solidFill>
                <a:schemeClr val="bg1"/>
              </a:solidFill>
            </a:endParaRPr>
          </a:p>
        </p:txBody>
      </p:sp>
      <p:pic>
        <p:nvPicPr>
          <p:cNvPr id="4" name="Tartalom helye 3" descr="Nagymamám.jpg"/>
          <p:cNvPicPr>
            <a:picLocks noGrp="1" noChangeAspect="1"/>
          </p:cNvPicPr>
          <p:nvPr>
            <p:ph idx="1"/>
          </p:nvPr>
        </p:nvPicPr>
        <p:blipFill>
          <a:blip r:embed="rId2" cstate="print"/>
          <a:srcRect r="1713" b="1822"/>
          <a:stretch>
            <a:fillRect/>
          </a:stretch>
        </p:blipFill>
        <p:spPr>
          <a:xfrm>
            <a:off x="4644008" y="980728"/>
            <a:ext cx="4107264" cy="5500800"/>
          </a:xfrm>
        </p:spPr>
      </p:pic>
      <p:pic>
        <p:nvPicPr>
          <p:cNvPr id="6" name="Tartalom helye 4" descr="16.d.jpg"/>
          <p:cNvPicPr>
            <a:picLocks noChangeAspect="1"/>
          </p:cNvPicPr>
          <p:nvPr/>
        </p:nvPicPr>
        <p:blipFill>
          <a:blip r:embed="rId3" cstate="print"/>
          <a:stretch>
            <a:fillRect/>
          </a:stretch>
        </p:blipFill>
        <p:spPr bwMode="auto">
          <a:xfrm>
            <a:off x="357158" y="1000108"/>
            <a:ext cx="3999076" cy="54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kiáll 16.jpg"/>
          <p:cNvPicPr>
            <a:picLocks noChangeAspect="1"/>
          </p:cNvPicPr>
          <p:nvPr/>
        </p:nvPicPr>
        <p:blipFill>
          <a:blip r:embed="rId2" cstate="print"/>
          <a:stretch>
            <a:fillRect/>
          </a:stretch>
        </p:blipFill>
        <p:spPr>
          <a:xfrm>
            <a:off x="4857752" y="571480"/>
            <a:ext cx="3830689" cy="5400000"/>
          </a:xfrm>
          <a:prstGeom prst="rect">
            <a:avLst/>
          </a:prstGeom>
        </p:spPr>
      </p:pic>
      <p:pic>
        <p:nvPicPr>
          <p:cNvPr id="5" name="Tartalom helye 3" descr="kiáll 17.jpg"/>
          <p:cNvPicPr>
            <a:picLocks noChangeAspect="1"/>
          </p:cNvPicPr>
          <p:nvPr/>
        </p:nvPicPr>
        <p:blipFill>
          <a:blip r:embed="rId3" cstate="print"/>
          <a:stretch>
            <a:fillRect/>
          </a:stretch>
        </p:blipFill>
        <p:spPr bwMode="auto">
          <a:xfrm>
            <a:off x="357158" y="571480"/>
            <a:ext cx="3830690" cy="54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Tassy mama 2.JPG"/>
          <p:cNvPicPr>
            <a:picLocks noGrp="1" noChangeAspect="1"/>
          </p:cNvPicPr>
          <p:nvPr>
            <p:ph idx="1"/>
          </p:nvPr>
        </p:nvPicPr>
        <p:blipFill>
          <a:blip r:embed="rId2" cstate="print">
            <a:lum bright="10000"/>
          </a:blip>
          <a:srcRect t="2512" r="50296" b="51639"/>
          <a:stretch>
            <a:fillRect/>
          </a:stretch>
        </p:blipFill>
        <p:spPr>
          <a:xfrm>
            <a:off x="500034" y="785794"/>
            <a:ext cx="4129521" cy="5400000"/>
          </a:xfrm>
        </p:spPr>
      </p:pic>
      <p:pic>
        <p:nvPicPr>
          <p:cNvPr id="8" name="Tartalom helye 3" descr="17.c.jpg"/>
          <p:cNvPicPr>
            <a:picLocks noChangeAspect="1"/>
          </p:cNvPicPr>
          <p:nvPr/>
        </p:nvPicPr>
        <p:blipFill>
          <a:blip r:embed="rId3"/>
          <a:stretch>
            <a:fillRect/>
          </a:stretch>
        </p:blipFill>
        <p:spPr bwMode="auto">
          <a:xfrm>
            <a:off x="5000628" y="785794"/>
            <a:ext cx="3664855" cy="5357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12.i.jpg"/>
          <p:cNvPicPr>
            <a:picLocks noChangeAspect="1"/>
          </p:cNvPicPr>
          <p:nvPr/>
        </p:nvPicPr>
        <p:blipFill>
          <a:blip r:embed="rId2" cstate="print"/>
          <a:stretch>
            <a:fillRect/>
          </a:stretch>
        </p:blipFill>
        <p:spPr bwMode="auto">
          <a:xfrm>
            <a:off x="4929190" y="642918"/>
            <a:ext cx="3970209" cy="5400000"/>
          </a:xfrm>
          <a:prstGeom prst="rect">
            <a:avLst/>
          </a:prstGeom>
          <a:noFill/>
          <a:ln w="9525">
            <a:noFill/>
            <a:miter lim="800000"/>
            <a:headEnd/>
            <a:tailEnd/>
          </a:ln>
          <a:effectLst/>
        </p:spPr>
      </p:pic>
      <p:pic>
        <p:nvPicPr>
          <p:cNvPr id="7" name="Tartalom helye 3" descr="12.g.jpg"/>
          <p:cNvPicPr>
            <a:picLocks noChangeAspect="1"/>
          </p:cNvPicPr>
          <p:nvPr/>
        </p:nvPicPr>
        <p:blipFill>
          <a:blip r:embed="rId3" cstate="print"/>
          <a:stretch>
            <a:fillRect/>
          </a:stretch>
        </p:blipFill>
        <p:spPr bwMode="auto">
          <a:xfrm>
            <a:off x="428596" y="642918"/>
            <a:ext cx="3967974" cy="540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Tartalom helye 3" descr="Tassy mama.jpg"/>
          <p:cNvPicPr>
            <a:picLocks noGrp="1" noChangeAspect="1"/>
          </p:cNvPicPr>
          <p:nvPr>
            <p:ph idx="1"/>
          </p:nvPr>
        </p:nvPicPr>
        <p:blipFill>
          <a:blip r:embed="rId2" cstate="print"/>
          <a:srcRect b="577"/>
          <a:stretch>
            <a:fillRect/>
          </a:stretch>
        </p:blipFill>
        <p:spPr>
          <a:xfrm>
            <a:off x="2357422" y="357166"/>
            <a:ext cx="4429156" cy="600079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16.f.jpg"/>
          <p:cNvPicPr>
            <a:picLocks noChangeAspect="1"/>
          </p:cNvPicPr>
          <p:nvPr/>
        </p:nvPicPr>
        <p:blipFill>
          <a:blip r:embed="rId2" cstate="print"/>
          <a:srcRect r="1903" b="2103"/>
          <a:stretch>
            <a:fillRect/>
          </a:stretch>
        </p:blipFill>
        <p:spPr>
          <a:xfrm>
            <a:off x="2357422" y="642918"/>
            <a:ext cx="4214842" cy="528641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4" descr="kiáll 18 -1968.jpg"/>
          <p:cNvPicPr>
            <a:picLocks noGrp="1" noChangeAspect="1"/>
          </p:cNvPicPr>
          <p:nvPr>
            <p:ph idx="1"/>
          </p:nvPr>
        </p:nvPicPr>
        <p:blipFill>
          <a:blip r:embed="rId2" cstate="print"/>
          <a:stretch>
            <a:fillRect/>
          </a:stretch>
        </p:blipFill>
        <p:spPr>
          <a:xfrm>
            <a:off x="642910" y="500042"/>
            <a:ext cx="3835257" cy="5040000"/>
          </a:xfrm>
        </p:spPr>
      </p:pic>
      <p:sp>
        <p:nvSpPr>
          <p:cNvPr id="6" name="Szövegdoboz 5"/>
          <p:cNvSpPr txBox="1"/>
          <p:nvPr/>
        </p:nvSpPr>
        <p:spPr>
          <a:xfrm>
            <a:off x="142844" y="5857892"/>
            <a:ext cx="8786874" cy="461665"/>
          </a:xfrm>
          <a:prstGeom prst="rect">
            <a:avLst/>
          </a:prstGeom>
          <a:noFill/>
        </p:spPr>
        <p:txBody>
          <a:bodyPr wrap="square" rtlCol="0">
            <a:spAutoFit/>
          </a:bodyPr>
          <a:lstStyle/>
          <a:p>
            <a:pPr algn="ctr"/>
            <a:r>
              <a:rPr lang="hu-HU" sz="1200" dirty="0" smtClean="0">
                <a:solidFill>
                  <a:schemeClr val="bg1">
                    <a:lumMod val="95000"/>
                  </a:schemeClr>
                </a:solidFill>
                <a:latin typeface="+mj-lt"/>
              </a:rPr>
              <a:t>Fatima a Budapesten tanuló néger lány szívesen nyaralt Csépán.</a:t>
            </a:r>
          </a:p>
          <a:p>
            <a:pPr algn="ctr"/>
            <a:r>
              <a:rPr lang="hu-HU" sz="1200" dirty="0" smtClean="0">
                <a:solidFill>
                  <a:schemeClr val="bg1">
                    <a:lumMod val="95000"/>
                  </a:schemeClr>
                </a:solidFill>
                <a:latin typeface="+mj-lt"/>
              </a:rPr>
              <a:t> Jolika számára Ő is egy világra nyíló ablakot jelentett. Levelezésüket a Napló is megörökítette.</a:t>
            </a:r>
            <a:endParaRPr lang="hu-HU" sz="1200" dirty="0">
              <a:solidFill>
                <a:schemeClr val="bg1">
                  <a:lumMod val="95000"/>
                </a:schemeClr>
              </a:solidFill>
              <a:latin typeface="+mj-lt"/>
            </a:endParaRPr>
          </a:p>
        </p:txBody>
      </p:sp>
      <p:pic>
        <p:nvPicPr>
          <p:cNvPr id="5" name="Kép 4" descr="17.g.jpg"/>
          <p:cNvPicPr>
            <a:picLocks noChangeAspect="1"/>
          </p:cNvPicPr>
          <p:nvPr/>
        </p:nvPicPr>
        <p:blipFill>
          <a:blip r:embed="rId3" cstate="print"/>
          <a:stretch>
            <a:fillRect/>
          </a:stretch>
        </p:blipFill>
        <p:spPr>
          <a:xfrm>
            <a:off x="5000628" y="500042"/>
            <a:ext cx="3482430" cy="50400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természet után 2.JPG"/>
          <p:cNvPicPr>
            <a:picLocks noGrp="1" noChangeAspect="1"/>
          </p:cNvPicPr>
          <p:nvPr>
            <p:ph idx="1"/>
          </p:nvPr>
        </p:nvPicPr>
        <p:blipFill>
          <a:blip r:embed="rId2" cstate="print">
            <a:lum bright="10000"/>
          </a:blip>
          <a:stretch>
            <a:fillRect/>
          </a:stretch>
        </p:blipFill>
        <p:spPr>
          <a:xfrm>
            <a:off x="571472" y="642918"/>
            <a:ext cx="3937500" cy="5400000"/>
          </a:xfrm>
        </p:spPr>
      </p:pic>
      <p:pic>
        <p:nvPicPr>
          <p:cNvPr id="5" name="Kép 4" descr="természet után 1.JPG"/>
          <p:cNvPicPr>
            <a:picLocks noChangeAspect="1"/>
          </p:cNvPicPr>
          <p:nvPr/>
        </p:nvPicPr>
        <p:blipFill>
          <a:blip r:embed="rId3" cstate="print">
            <a:lum bright="10000"/>
          </a:blip>
          <a:stretch>
            <a:fillRect/>
          </a:stretch>
        </p:blipFill>
        <p:spPr>
          <a:xfrm>
            <a:off x="4929190" y="642918"/>
            <a:ext cx="3784367" cy="540000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descr="0028.jpg"/>
          <p:cNvPicPr>
            <a:picLocks noChangeAspect="1"/>
          </p:cNvPicPr>
          <p:nvPr/>
        </p:nvPicPr>
        <p:blipFill>
          <a:blip r:embed="rId2" cstate="print"/>
          <a:stretch>
            <a:fillRect/>
          </a:stretch>
        </p:blipFill>
        <p:spPr>
          <a:xfrm>
            <a:off x="1428728" y="928670"/>
            <a:ext cx="6503959" cy="4851377"/>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hajnal.jpg"/>
          <p:cNvPicPr>
            <a:picLocks noGrp="1" noChangeAspect="1"/>
          </p:cNvPicPr>
          <p:nvPr>
            <p:ph idx="1"/>
          </p:nvPr>
        </p:nvPicPr>
        <p:blipFill>
          <a:blip r:embed="rId2" cstate="print"/>
          <a:stretch>
            <a:fillRect/>
          </a:stretch>
        </p:blipFill>
        <p:spPr>
          <a:xfrm>
            <a:off x="6643702" y="285728"/>
            <a:ext cx="1915664" cy="2818800"/>
          </a:xfrm>
        </p:spPr>
      </p:pic>
      <p:pic>
        <p:nvPicPr>
          <p:cNvPr id="5" name="Kép 4" descr="Másolat - 0226.jpg"/>
          <p:cNvPicPr>
            <a:picLocks noChangeAspect="1"/>
          </p:cNvPicPr>
          <p:nvPr/>
        </p:nvPicPr>
        <p:blipFill>
          <a:blip r:embed="rId3"/>
          <a:stretch>
            <a:fillRect/>
          </a:stretch>
        </p:blipFill>
        <p:spPr>
          <a:xfrm>
            <a:off x="571472" y="285728"/>
            <a:ext cx="2000264" cy="2986095"/>
          </a:xfrm>
          <a:prstGeom prst="rect">
            <a:avLst/>
          </a:prstGeom>
        </p:spPr>
      </p:pic>
      <p:pic>
        <p:nvPicPr>
          <p:cNvPr id="7" name="Tartalom helye 3" descr="+ Sztrilich Ágnes.jpg"/>
          <p:cNvPicPr>
            <a:picLocks noChangeAspect="1"/>
          </p:cNvPicPr>
          <p:nvPr/>
        </p:nvPicPr>
        <p:blipFill>
          <a:blip r:embed="rId4"/>
          <a:stretch>
            <a:fillRect/>
          </a:stretch>
        </p:blipFill>
        <p:spPr bwMode="auto">
          <a:xfrm>
            <a:off x="3428992" y="642918"/>
            <a:ext cx="2026013" cy="2818800"/>
          </a:xfrm>
          <a:prstGeom prst="rect">
            <a:avLst/>
          </a:prstGeom>
          <a:noFill/>
          <a:ln w="9525">
            <a:noFill/>
            <a:miter lim="800000"/>
            <a:headEnd/>
            <a:tailEnd/>
          </a:ln>
          <a:effectLst/>
        </p:spPr>
      </p:pic>
      <p:sp>
        <p:nvSpPr>
          <p:cNvPr id="8" name="Szövegdoboz 7"/>
          <p:cNvSpPr txBox="1"/>
          <p:nvPr/>
        </p:nvSpPr>
        <p:spPr>
          <a:xfrm>
            <a:off x="6072166" y="3286125"/>
            <a:ext cx="3071834" cy="954107"/>
          </a:xfrm>
          <a:prstGeom prst="rect">
            <a:avLst/>
          </a:prstGeom>
          <a:noFill/>
        </p:spPr>
        <p:txBody>
          <a:bodyPr wrap="square" rtlCol="0">
            <a:spAutoFit/>
          </a:bodyPr>
          <a:lstStyle/>
          <a:p>
            <a:pPr algn="ctr"/>
            <a:r>
              <a:rPr lang="hu-HU" sz="1200" dirty="0" smtClean="0">
                <a:solidFill>
                  <a:schemeClr val="bg1">
                    <a:lumMod val="95000"/>
                  </a:schemeClr>
                </a:solidFill>
                <a:latin typeface="+mj-lt"/>
              </a:rPr>
              <a:t>Jolika Naplóját is megőrző, haláláig kitartó kedves, testi-lelki jó  barátnője</a:t>
            </a:r>
            <a:endParaRPr lang="hu-HU" sz="1200" b="1" dirty="0" smtClean="0">
              <a:solidFill>
                <a:schemeClr val="bg1">
                  <a:lumMod val="95000"/>
                </a:schemeClr>
              </a:solidFill>
              <a:latin typeface="+mj-lt"/>
            </a:endParaRPr>
          </a:p>
          <a:p>
            <a:pPr algn="ctr"/>
            <a:r>
              <a:rPr lang="hu-HU" sz="1200" b="1" dirty="0" smtClean="0">
                <a:solidFill>
                  <a:schemeClr val="bg1">
                    <a:lumMod val="95000"/>
                  </a:schemeClr>
                </a:solidFill>
                <a:latin typeface="+mj-lt"/>
              </a:rPr>
              <a:t>Nyíri Hajnalka</a:t>
            </a:r>
            <a:endParaRPr lang="hu-HU" sz="1200" dirty="0" smtClean="0">
              <a:solidFill>
                <a:schemeClr val="bg1">
                  <a:lumMod val="95000"/>
                </a:schemeClr>
              </a:solidFill>
              <a:latin typeface="+mj-lt"/>
            </a:endParaRPr>
          </a:p>
          <a:p>
            <a:endParaRPr lang="hu-HU" dirty="0"/>
          </a:p>
        </p:txBody>
      </p:sp>
      <p:sp>
        <p:nvSpPr>
          <p:cNvPr id="9" name="Szövegdoboz 8"/>
          <p:cNvSpPr txBox="1"/>
          <p:nvPr/>
        </p:nvSpPr>
        <p:spPr>
          <a:xfrm>
            <a:off x="428596" y="5072074"/>
            <a:ext cx="8286808" cy="1569660"/>
          </a:xfrm>
          <a:prstGeom prst="rect">
            <a:avLst/>
          </a:prstGeom>
          <a:noFill/>
        </p:spPr>
        <p:txBody>
          <a:bodyPr wrap="square" rtlCol="0">
            <a:spAutoFit/>
          </a:bodyPr>
          <a:lstStyle/>
          <a:p>
            <a:pPr algn="just"/>
            <a:r>
              <a:rPr lang="hu-HU" sz="1200" dirty="0" smtClean="0">
                <a:solidFill>
                  <a:schemeClr val="bg1">
                    <a:lumMod val="95000"/>
                  </a:schemeClr>
                </a:solidFill>
                <a:latin typeface="+mj-lt"/>
              </a:rPr>
              <a:t> Később,</a:t>
            </a:r>
            <a:r>
              <a:rPr lang="hu-HU" sz="1200" dirty="0" err="1" smtClean="0">
                <a:solidFill>
                  <a:schemeClr val="bg1">
                    <a:lumMod val="95000"/>
                  </a:schemeClr>
                </a:solidFill>
                <a:latin typeface="+mj-lt"/>
              </a:rPr>
              <a:t>iIfjú</a:t>
            </a:r>
            <a:r>
              <a:rPr lang="hu-HU" sz="1200" dirty="0" smtClean="0">
                <a:solidFill>
                  <a:schemeClr val="bg1">
                    <a:lumMod val="95000"/>
                  </a:schemeClr>
                </a:solidFill>
                <a:latin typeface="+mj-lt"/>
              </a:rPr>
              <a:t> korának sokat jelentő barátai és segítő társai voltak</a:t>
            </a:r>
          </a:p>
          <a:p>
            <a:pPr algn="just"/>
            <a:r>
              <a:rPr lang="hu-HU" sz="1200" dirty="0" smtClean="0">
                <a:solidFill>
                  <a:schemeClr val="bg1">
                    <a:lumMod val="95000"/>
                  </a:schemeClr>
                </a:solidFill>
                <a:latin typeface="+mj-lt"/>
              </a:rPr>
              <a:t> </a:t>
            </a:r>
            <a:r>
              <a:rPr lang="hu-HU" sz="1200" b="1" dirty="0" err="1" smtClean="0">
                <a:solidFill>
                  <a:schemeClr val="bg1">
                    <a:lumMod val="95000"/>
                  </a:schemeClr>
                </a:solidFill>
                <a:latin typeface="+mj-lt"/>
              </a:rPr>
              <a:t>Sztrilich</a:t>
            </a:r>
            <a:r>
              <a:rPr lang="hu-HU" sz="1200" b="1" dirty="0" smtClean="0">
                <a:solidFill>
                  <a:schemeClr val="bg1">
                    <a:lumMod val="95000"/>
                  </a:schemeClr>
                </a:solidFill>
                <a:latin typeface="+mj-lt"/>
              </a:rPr>
              <a:t> Ágnes és barátai </a:t>
            </a:r>
            <a:r>
              <a:rPr lang="hu-HU" sz="1200" dirty="0" smtClean="0">
                <a:solidFill>
                  <a:schemeClr val="bg1">
                    <a:lumMod val="95000"/>
                  </a:schemeClr>
                </a:solidFill>
                <a:latin typeface="+mj-lt"/>
              </a:rPr>
              <a:t>– bár Ő Budapesten élt - Joli hitének növekedésében és megoldandó mindennapi gondjaiban állandó segítője és támasza volt. Elöljárója lett a Szociális Testvérek Társaságának. 2015-ben halt meg.</a:t>
            </a:r>
          </a:p>
          <a:p>
            <a:pPr algn="just"/>
            <a:r>
              <a:rPr lang="hu-HU" sz="1200" dirty="0" smtClean="0">
                <a:solidFill>
                  <a:schemeClr val="bg1">
                    <a:lumMod val="95000"/>
                  </a:schemeClr>
                </a:solidFill>
                <a:latin typeface="+mj-lt"/>
              </a:rPr>
              <a:t>Ugyanígy másik segítője az unokatestvére </a:t>
            </a:r>
            <a:r>
              <a:rPr lang="hu-HU" sz="1200" b="1" dirty="0" smtClean="0">
                <a:solidFill>
                  <a:schemeClr val="bg1">
                    <a:lumMod val="95000"/>
                  </a:schemeClr>
                </a:solidFill>
                <a:latin typeface="+mj-lt"/>
              </a:rPr>
              <a:t>Pataki Ági, </a:t>
            </a:r>
            <a:r>
              <a:rPr lang="hu-HU" sz="1200" dirty="0" smtClean="0">
                <a:solidFill>
                  <a:schemeClr val="bg1">
                    <a:lumMod val="95000"/>
                  </a:schemeClr>
                </a:solidFill>
                <a:latin typeface="+mj-lt"/>
              </a:rPr>
              <a:t>aki szintén szociális testvér lett. Jelenleg a Társaság Nemzetközi Kapcsolatainak elöljárója.</a:t>
            </a:r>
          </a:p>
          <a:p>
            <a:pPr algn="just"/>
            <a:r>
              <a:rPr lang="hu-HU" sz="1200" dirty="0" smtClean="0">
                <a:solidFill>
                  <a:schemeClr val="bg1">
                    <a:lumMod val="95000"/>
                  </a:schemeClr>
                </a:solidFill>
                <a:latin typeface="+mj-lt"/>
              </a:rPr>
              <a:t>Az „Élet” nagyszerű és vágyott, valós élményeit jelentették </a:t>
            </a:r>
            <a:r>
              <a:rPr lang="hu-HU" sz="1200" b="1" dirty="0" smtClean="0">
                <a:solidFill>
                  <a:schemeClr val="bg1">
                    <a:lumMod val="95000"/>
                  </a:schemeClr>
                </a:solidFill>
                <a:latin typeface="+mj-lt"/>
              </a:rPr>
              <a:t>V. Zsuzsa </a:t>
            </a:r>
            <a:r>
              <a:rPr lang="hu-HU" sz="1200" dirty="0" smtClean="0">
                <a:solidFill>
                  <a:schemeClr val="bg1">
                    <a:lumMod val="95000"/>
                  </a:schemeClr>
                </a:solidFill>
                <a:latin typeface="+mj-lt"/>
              </a:rPr>
              <a:t>budapesti barátnőjének levelei, aki utazásait, világlátását hosszú, részletes levelekben osztotta meg Jolánkával. Ő vitte le a néger kislányt, Fatimát is Csépára nyaralni a </a:t>
            </a:r>
            <a:r>
              <a:rPr lang="hu-HU" sz="1200" dirty="0" err="1" smtClean="0">
                <a:solidFill>
                  <a:schemeClr val="bg1">
                    <a:lumMod val="95000"/>
                  </a:schemeClr>
                </a:solidFill>
                <a:latin typeface="+mj-lt"/>
              </a:rPr>
              <a:t>Tassy</a:t>
            </a:r>
            <a:r>
              <a:rPr lang="hu-HU" sz="1200" dirty="0" smtClean="0">
                <a:solidFill>
                  <a:schemeClr val="bg1">
                    <a:lumMod val="95000"/>
                  </a:schemeClr>
                </a:solidFill>
                <a:latin typeface="+mj-lt"/>
              </a:rPr>
              <a:t> családhoz.</a:t>
            </a:r>
            <a:endParaRPr lang="hu-HU" sz="1200" dirty="0">
              <a:solidFill>
                <a:schemeClr val="bg1">
                  <a:lumMod val="95000"/>
                </a:schemeClr>
              </a:solidFill>
              <a:latin typeface="+mj-lt"/>
            </a:endParaRPr>
          </a:p>
        </p:txBody>
      </p:sp>
      <p:sp>
        <p:nvSpPr>
          <p:cNvPr id="10" name="Szövegdoboz 9"/>
          <p:cNvSpPr txBox="1"/>
          <p:nvPr/>
        </p:nvSpPr>
        <p:spPr>
          <a:xfrm>
            <a:off x="0" y="4286256"/>
            <a:ext cx="9144000" cy="861774"/>
          </a:xfrm>
          <a:prstGeom prst="rect">
            <a:avLst/>
          </a:prstGeom>
          <a:noFill/>
        </p:spPr>
        <p:txBody>
          <a:bodyPr wrap="square" rtlCol="0">
            <a:spAutoFit/>
          </a:bodyPr>
          <a:lstStyle/>
          <a:p>
            <a:pPr algn="ctr"/>
            <a:r>
              <a:rPr lang="hu-HU" sz="1200" dirty="0" smtClean="0">
                <a:solidFill>
                  <a:schemeClr val="bg1">
                    <a:lumMod val="95000"/>
                  </a:schemeClr>
                </a:solidFill>
              </a:rPr>
              <a:t>A figyelmes, nagyon sokat segítő </a:t>
            </a:r>
            <a:r>
              <a:rPr lang="hu-HU" sz="1200" dirty="0" err="1" smtClean="0">
                <a:solidFill>
                  <a:schemeClr val="bg1">
                    <a:lumMod val="95000"/>
                  </a:schemeClr>
                </a:solidFill>
              </a:rPr>
              <a:t>csépai</a:t>
            </a:r>
            <a:r>
              <a:rPr lang="hu-HU" sz="1200" dirty="0" smtClean="0">
                <a:solidFill>
                  <a:schemeClr val="bg1">
                    <a:lumMod val="95000"/>
                  </a:schemeClr>
                </a:solidFill>
              </a:rPr>
              <a:t> és budapesti rokonok, ismerősök mellett sok barátja, levelezőtársa volt akik mind szerették és tisztelték Jolánkát.</a:t>
            </a:r>
          </a:p>
          <a:p>
            <a:pPr algn="ctr"/>
            <a:endParaRPr lang="hu-HU" sz="1400" dirty="0" smtClean="0">
              <a:solidFill>
                <a:schemeClr val="bg1">
                  <a:lumMod val="95000"/>
                </a:schemeClr>
              </a:solidFill>
            </a:endParaRPr>
          </a:p>
          <a:p>
            <a:r>
              <a:rPr lang="hu-HU" sz="1200" dirty="0" smtClean="0">
                <a:solidFill>
                  <a:schemeClr val="bg1">
                    <a:lumMod val="95000"/>
                  </a:schemeClr>
                </a:solidFill>
              </a:rPr>
              <a:t>Egyetlen gyermekkori barátja</a:t>
            </a:r>
            <a:r>
              <a:rPr lang="hu-HU" sz="1200" b="1" dirty="0" smtClean="0">
                <a:solidFill>
                  <a:schemeClr val="bg1">
                    <a:lumMod val="95000"/>
                  </a:schemeClr>
                </a:solidFill>
              </a:rPr>
              <a:t>, Mészáros Ili </a:t>
            </a:r>
            <a:r>
              <a:rPr lang="hu-HU" sz="1200" dirty="0" smtClean="0">
                <a:solidFill>
                  <a:schemeClr val="bg1">
                    <a:lumMod val="95000"/>
                  </a:schemeClr>
                </a:solidFill>
              </a:rPr>
              <a:t>volt, aki megértő társa, bizalmasa és részben sorstársa is volt a magányos gyermeknek.</a:t>
            </a:r>
            <a:endParaRPr lang="hu-HU" sz="1200" dirty="0">
              <a:solidFill>
                <a:schemeClr val="bg1">
                  <a:lumMod val="95000"/>
                </a:schemeClr>
              </a:solidFill>
            </a:endParaRPr>
          </a:p>
        </p:txBody>
      </p:sp>
      <p:sp>
        <p:nvSpPr>
          <p:cNvPr id="11" name="Szövegdoboz 10"/>
          <p:cNvSpPr txBox="1"/>
          <p:nvPr/>
        </p:nvSpPr>
        <p:spPr>
          <a:xfrm>
            <a:off x="2143108" y="214290"/>
            <a:ext cx="4500594" cy="307777"/>
          </a:xfrm>
          <a:prstGeom prst="rect">
            <a:avLst/>
          </a:prstGeom>
          <a:noFill/>
        </p:spPr>
        <p:txBody>
          <a:bodyPr wrap="square" rtlCol="0">
            <a:spAutoFit/>
          </a:bodyPr>
          <a:lstStyle/>
          <a:p>
            <a:pPr algn="ctr"/>
            <a:r>
              <a:rPr lang="hu-HU" sz="1400" dirty="0" smtClean="0">
                <a:solidFill>
                  <a:schemeClr val="bg1">
                    <a:lumMod val="95000"/>
                  </a:schemeClr>
                </a:solidFill>
              </a:rPr>
              <a:t>Barátok segítő szeretetében</a:t>
            </a:r>
            <a:endParaRPr lang="hu-HU" sz="1400" dirty="0">
              <a:solidFill>
                <a:schemeClr val="bg1">
                  <a:lumMod val="95000"/>
                </a:schemeClr>
              </a:solidFill>
            </a:endParaRPr>
          </a:p>
        </p:txBody>
      </p:sp>
      <p:sp>
        <p:nvSpPr>
          <p:cNvPr id="12" name="Szövegdoboz 11"/>
          <p:cNvSpPr txBox="1"/>
          <p:nvPr/>
        </p:nvSpPr>
        <p:spPr>
          <a:xfrm>
            <a:off x="3214678" y="3571877"/>
            <a:ext cx="2500330" cy="461665"/>
          </a:xfrm>
          <a:prstGeom prst="rect">
            <a:avLst/>
          </a:prstGeom>
          <a:noFill/>
        </p:spPr>
        <p:txBody>
          <a:bodyPr wrap="square" rtlCol="0">
            <a:spAutoFit/>
          </a:bodyPr>
          <a:lstStyle/>
          <a:p>
            <a:pPr algn="ctr"/>
            <a:r>
              <a:rPr lang="hu-HU" sz="1200" dirty="0" smtClean="0">
                <a:solidFill>
                  <a:schemeClr val="bg1">
                    <a:lumMod val="95000"/>
                  </a:schemeClr>
                </a:solidFill>
                <a:latin typeface="+mj-lt"/>
              </a:rPr>
              <a:t>Jolánkával csaknem egyidős </a:t>
            </a:r>
            <a:r>
              <a:rPr lang="hu-HU" sz="1200" b="1" dirty="0" err="1" smtClean="0">
                <a:solidFill>
                  <a:schemeClr val="bg1">
                    <a:lumMod val="95000"/>
                  </a:schemeClr>
                </a:solidFill>
                <a:latin typeface="+mj-lt"/>
              </a:rPr>
              <a:t>Sztrilich</a:t>
            </a:r>
            <a:r>
              <a:rPr lang="hu-HU" sz="1200" b="1" dirty="0" smtClean="0">
                <a:solidFill>
                  <a:schemeClr val="bg1">
                    <a:lumMod val="95000"/>
                  </a:schemeClr>
                </a:solidFill>
                <a:latin typeface="+mj-lt"/>
              </a:rPr>
              <a:t> Ágnes</a:t>
            </a:r>
            <a:endParaRPr lang="hu-HU" sz="1200" b="1" dirty="0">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Cím 1"/>
          <p:cNvSpPr>
            <a:spLocks noGrp="1"/>
          </p:cNvSpPr>
          <p:nvPr>
            <p:ph type="title"/>
          </p:nvPr>
        </p:nvSpPr>
        <p:spPr>
          <a:xfrm>
            <a:off x="357158" y="274638"/>
            <a:ext cx="8429684" cy="439718"/>
          </a:xfrm>
        </p:spPr>
        <p:txBody>
          <a:bodyPr/>
          <a:lstStyle/>
          <a:p>
            <a:r>
              <a:rPr lang="hu-HU" sz="1100" dirty="0" smtClean="0">
                <a:solidFill>
                  <a:schemeClr val="tx1"/>
                </a:solidFill>
              </a:rPr>
              <a:t>Megismerkedésünk színhelye - Munkaterápiás foglalkozás irányításommal az </a:t>
            </a:r>
            <a:r>
              <a:rPr lang="hu-HU" sz="1100" dirty="0" err="1" smtClean="0">
                <a:solidFill>
                  <a:schemeClr val="tx1"/>
                </a:solidFill>
              </a:rPr>
              <a:t>ORFI-ban</a:t>
            </a:r>
            <a:r>
              <a:rPr lang="hu-HU" sz="1100" dirty="0" smtClean="0">
                <a:solidFill>
                  <a:schemeClr val="tx1"/>
                </a:solidFill>
              </a:rPr>
              <a:t> 1979.</a:t>
            </a:r>
            <a:r>
              <a:rPr lang="hu-HU" sz="1100" dirty="0" smtClean="0">
                <a:solidFill>
                  <a:schemeClr val="bg1">
                    <a:lumMod val="95000"/>
                  </a:schemeClr>
                </a:solidFill>
              </a:rPr>
              <a:t/>
            </a:r>
            <a:br>
              <a:rPr lang="hu-HU" sz="1100" dirty="0" smtClean="0">
                <a:solidFill>
                  <a:schemeClr val="bg1">
                    <a:lumMod val="95000"/>
                  </a:schemeClr>
                </a:solidFill>
              </a:rPr>
            </a:br>
            <a:r>
              <a:rPr lang="hu-HU" sz="1100" dirty="0" smtClean="0">
                <a:solidFill>
                  <a:schemeClr val="bg1">
                    <a:lumMod val="95000"/>
                  </a:schemeClr>
                </a:solidFill>
              </a:rPr>
              <a:t>1972-1979</a:t>
            </a:r>
            <a:endParaRPr lang="hu-HU" sz="1100" dirty="0">
              <a:solidFill>
                <a:schemeClr val="bg1">
                  <a:lumMod val="95000"/>
                </a:schemeClr>
              </a:solidFill>
            </a:endParaRPr>
          </a:p>
        </p:txBody>
      </p:sp>
      <p:pic>
        <p:nvPicPr>
          <p:cNvPr id="4" name="Tartalom helye 3" descr="orfis6.jpg"/>
          <p:cNvPicPr>
            <a:picLocks noGrp="1" noChangeAspect="1"/>
          </p:cNvPicPr>
          <p:nvPr>
            <p:ph idx="1"/>
          </p:nvPr>
        </p:nvPicPr>
        <p:blipFill>
          <a:blip r:embed="rId2" cstate="print"/>
          <a:stretch>
            <a:fillRect/>
          </a:stretch>
        </p:blipFill>
        <p:spPr>
          <a:xfrm>
            <a:off x="714348" y="785794"/>
            <a:ext cx="3311097" cy="2160000"/>
          </a:xfrm>
          <a:ln w="38100">
            <a:solidFill>
              <a:schemeClr val="bg1">
                <a:lumMod val="95000"/>
              </a:schemeClr>
            </a:solidFill>
          </a:ln>
        </p:spPr>
      </p:pic>
      <p:pic>
        <p:nvPicPr>
          <p:cNvPr id="5" name="Kép 4" descr="orfis4 jó.jpg"/>
          <p:cNvPicPr>
            <a:picLocks noChangeAspect="1"/>
          </p:cNvPicPr>
          <p:nvPr/>
        </p:nvPicPr>
        <p:blipFill>
          <a:blip r:embed="rId3" cstate="print"/>
          <a:stretch>
            <a:fillRect/>
          </a:stretch>
        </p:blipFill>
        <p:spPr>
          <a:xfrm>
            <a:off x="5143504" y="714356"/>
            <a:ext cx="3124970" cy="2160000"/>
          </a:xfrm>
          <a:prstGeom prst="rect">
            <a:avLst/>
          </a:prstGeom>
          <a:ln w="38100">
            <a:solidFill>
              <a:schemeClr val="bg1">
                <a:lumMod val="95000"/>
              </a:schemeClr>
            </a:solidFill>
          </a:ln>
        </p:spPr>
      </p:pic>
      <p:pic>
        <p:nvPicPr>
          <p:cNvPr id="7" name="Kép 6" descr="2. Munkaterápia Az Orfiban.jpg"/>
          <p:cNvPicPr>
            <a:picLocks noChangeAspect="1"/>
          </p:cNvPicPr>
          <p:nvPr/>
        </p:nvPicPr>
        <p:blipFill>
          <a:blip r:embed="rId4"/>
          <a:stretch>
            <a:fillRect/>
          </a:stretch>
        </p:blipFill>
        <p:spPr>
          <a:xfrm>
            <a:off x="5000628" y="3214686"/>
            <a:ext cx="3474552" cy="2484000"/>
          </a:xfrm>
          <a:prstGeom prst="rect">
            <a:avLst/>
          </a:prstGeom>
          <a:ln w="38100">
            <a:solidFill>
              <a:schemeClr val="bg1">
                <a:lumMod val="95000"/>
              </a:schemeClr>
            </a:solidFill>
          </a:ln>
        </p:spPr>
      </p:pic>
      <p:pic>
        <p:nvPicPr>
          <p:cNvPr id="8" name="Kép 7" descr="orfis10.jpg"/>
          <p:cNvPicPr>
            <a:picLocks noChangeAspect="1"/>
          </p:cNvPicPr>
          <p:nvPr/>
        </p:nvPicPr>
        <p:blipFill>
          <a:blip r:embed="rId5" cstate="print"/>
          <a:stretch>
            <a:fillRect/>
          </a:stretch>
        </p:blipFill>
        <p:spPr>
          <a:xfrm>
            <a:off x="571472" y="3286124"/>
            <a:ext cx="3720172" cy="2482592"/>
          </a:xfrm>
          <a:prstGeom prst="rect">
            <a:avLst/>
          </a:prstGeom>
          <a:ln w="38100">
            <a:solidFill>
              <a:schemeClr val="bg1"/>
            </a:solidFill>
          </a:ln>
        </p:spPr>
      </p:pic>
      <p:sp>
        <p:nvSpPr>
          <p:cNvPr id="9" name="Szövegdoboz 8"/>
          <p:cNvSpPr txBox="1"/>
          <p:nvPr/>
        </p:nvSpPr>
        <p:spPr>
          <a:xfrm>
            <a:off x="214282" y="5929330"/>
            <a:ext cx="8715436" cy="523220"/>
          </a:xfrm>
          <a:prstGeom prst="rect">
            <a:avLst/>
          </a:prstGeom>
          <a:noFill/>
        </p:spPr>
        <p:txBody>
          <a:bodyPr wrap="square" rtlCol="0">
            <a:spAutoFit/>
          </a:bodyPr>
          <a:lstStyle/>
          <a:p>
            <a:pPr algn="ctr"/>
            <a:r>
              <a:rPr lang="hu-HU" sz="1400" dirty="0" smtClean="0">
                <a:solidFill>
                  <a:schemeClr val="bg1">
                    <a:lumMod val="95000"/>
                  </a:schemeClr>
                </a:solidFill>
                <a:latin typeface="+mj-lt"/>
              </a:rPr>
              <a:t>Itt kezdődött barátságom </a:t>
            </a:r>
            <a:r>
              <a:rPr lang="hu-HU" sz="1400" dirty="0" err="1" smtClean="0">
                <a:solidFill>
                  <a:schemeClr val="bg1">
                    <a:lumMod val="95000"/>
                  </a:schemeClr>
                </a:solidFill>
                <a:latin typeface="+mj-lt"/>
              </a:rPr>
              <a:t>Tassy</a:t>
            </a:r>
            <a:r>
              <a:rPr lang="hu-HU" sz="1400" dirty="0" smtClean="0">
                <a:solidFill>
                  <a:schemeClr val="bg1">
                    <a:lumMod val="95000"/>
                  </a:schemeClr>
                </a:solidFill>
                <a:latin typeface="+mj-lt"/>
              </a:rPr>
              <a:t> Jolánnal . Sorsát és munkásságát haláláig követtem. </a:t>
            </a:r>
          </a:p>
          <a:p>
            <a:pPr algn="ctr"/>
            <a:r>
              <a:rPr lang="hu-HU" sz="1400" dirty="0" smtClean="0">
                <a:latin typeface="+mj-lt"/>
              </a:rPr>
              <a:t>Hívásomra1979-ben készítette </a:t>
            </a:r>
            <a:r>
              <a:rPr lang="hu-HU" sz="1400" dirty="0" smtClean="0">
                <a:latin typeface="+mj-lt"/>
              </a:rPr>
              <a:t> </a:t>
            </a:r>
            <a:r>
              <a:rPr lang="hu-HU" sz="1400" dirty="0" smtClean="0">
                <a:latin typeface="+mj-lt"/>
              </a:rPr>
              <a:t>Jolánnal rádiós </a:t>
            </a:r>
            <a:r>
              <a:rPr lang="hu-HU" sz="1400" dirty="0" smtClean="0">
                <a:latin typeface="+mj-lt"/>
              </a:rPr>
              <a:t>riportját Kondor </a:t>
            </a:r>
            <a:r>
              <a:rPr lang="hu-HU" sz="1400" dirty="0" smtClean="0">
                <a:latin typeface="+mj-lt"/>
              </a:rPr>
              <a:t>Katalin, </a:t>
            </a:r>
            <a:r>
              <a:rPr lang="hu-HU" sz="1400" dirty="0" smtClean="0">
                <a:latin typeface="+mj-lt"/>
              </a:rPr>
              <a:t>melyben életéről, terveiről beszélt.</a:t>
            </a:r>
            <a:endParaRPr lang="hu-HU" sz="1400" dirty="0">
              <a:latin typeface="+mj-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11156"/>
          </a:xfrm>
        </p:spPr>
        <p:txBody>
          <a:bodyPr/>
          <a:lstStyle/>
          <a:p>
            <a:r>
              <a:rPr lang="hu-HU" sz="1400" dirty="0" smtClean="0">
                <a:solidFill>
                  <a:schemeClr val="bg1">
                    <a:lumMod val="95000"/>
                  </a:schemeClr>
                </a:solidFill>
              </a:rPr>
              <a:t>Hogy gyakoroljon addig is míg megfelelő iskolába mehet, reprodukciókról, fényképekről másolt</a:t>
            </a:r>
            <a:endParaRPr lang="hu-HU" sz="1400" dirty="0">
              <a:solidFill>
                <a:schemeClr val="bg1">
                  <a:lumMod val="95000"/>
                </a:schemeClr>
              </a:solidFill>
            </a:endParaRPr>
          </a:p>
        </p:txBody>
      </p:sp>
      <p:pic>
        <p:nvPicPr>
          <p:cNvPr id="4" name="Tartalom helye 3" descr="15.c.jpg"/>
          <p:cNvPicPr>
            <a:picLocks noGrp="1" noChangeAspect="1"/>
          </p:cNvPicPr>
          <p:nvPr>
            <p:ph idx="1"/>
          </p:nvPr>
        </p:nvPicPr>
        <p:blipFill>
          <a:blip r:embed="rId2"/>
          <a:stretch>
            <a:fillRect/>
          </a:stretch>
        </p:blipFill>
        <p:spPr>
          <a:xfrm>
            <a:off x="785786" y="1071546"/>
            <a:ext cx="3430209" cy="5040000"/>
          </a:xfrm>
        </p:spPr>
      </p:pic>
      <p:pic>
        <p:nvPicPr>
          <p:cNvPr id="5" name="Kép 4" descr="14.c.jpg"/>
          <p:cNvPicPr>
            <a:picLocks noChangeAspect="1"/>
          </p:cNvPicPr>
          <p:nvPr/>
        </p:nvPicPr>
        <p:blipFill>
          <a:blip r:embed="rId3"/>
          <a:stretch>
            <a:fillRect/>
          </a:stretch>
        </p:blipFill>
        <p:spPr>
          <a:xfrm>
            <a:off x="5072066" y="1000108"/>
            <a:ext cx="3234760" cy="50400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Szinészportré.jpg"/>
          <p:cNvPicPr>
            <a:picLocks noGrp="1" noChangeAspect="1"/>
          </p:cNvPicPr>
          <p:nvPr>
            <p:ph idx="1"/>
          </p:nvPr>
        </p:nvPicPr>
        <p:blipFill>
          <a:blip r:embed="rId2"/>
          <a:stretch>
            <a:fillRect/>
          </a:stretch>
        </p:blipFill>
        <p:spPr>
          <a:xfrm>
            <a:off x="785786" y="714356"/>
            <a:ext cx="3212596" cy="5400000"/>
          </a:xfrm>
          <a:prstGeom prst="rect">
            <a:avLst/>
          </a:prstGeom>
        </p:spPr>
      </p:pic>
      <p:pic>
        <p:nvPicPr>
          <p:cNvPr id="5" name="Kép 4" descr="Lev Tolsztoj.jpg"/>
          <p:cNvPicPr>
            <a:picLocks noChangeAspect="1"/>
          </p:cNvPicPr>
          <p:nvPr/>
        </p:nvPicPr>
        <p:blipFill>
          <a:blip r:embed="rId3"/>
          <a:stretch>
            <a:fillRect/>
          </a:stretch>
        </p:blipFill>
        <p:spPr>
          <a:xfrm>
            <a:off x="4929190" y="714356"/>
            <a:ext cx="3536166" cy="540000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16.a.jpg"/>
          <p:cNvPicPr>
            <a:picLocks noChangeAspect="1"/>
          </p:cNvPicPr>
          <p:nvPr/>
        </p:nvPicPr>
        <p:blipFill>
          <a:blip r:embed="rId2"/>
          <a:stretch>
            <a:fillRect/>
          </a:stretch>
        </p:blipFill>
        <p:spPr>
          <a:xfrm>
            <a:off x="4500562" y="571480"/>
            <a:ext cx="4278582" cy="5357850"/>
          </a:xfrm>
          <a:prstGeom prst="rect">
            <a:avLst/>
          </a:prstGeom>
        </p:spPr>
      </p:pic>
      <p:pic>
        <p:nvPicPr>
          <p:cNvPr id="7" name="Tartalom helye 3" descr="kiáll 18 -1961.jpg"/>
          <p:cNvPicPr>
            <a:picLocks noGrp="1" noChangeAspect="1"/>
          </p:cNvPicPr>
          <p:nvPr>
            <p:ph idx="1"/>
          </p:nvPr>
        </p:nvPicPr>
        <p:blipFill>
          <a:blip r:embed="rId3"/>
          <a:srcRect l="12141" t="7353" r="10967" b="14706"/>
          <a:stretch>
            <a:fillRect/>
          </a:stretch>
        </p:blipFill>
        <p:spPr>
          <a:xfrm>
            <a:off x="428595" y="544238"/>
            <a:ext cx="3861031" cy="5385092"/>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3" descr="másolatok 1.JPG"/>
          <p:cNvPicPr>
            <a:picLocks noChangeAspect="1"/>
          </p:cNvPicPr>
          <p:nvPr/>
        </p:nvPicPr>
        <p:blipFill>
          <a:blip r:embed="rId2" cstate="print"/>
          <a:srcRect l="1892" t="1363" r="50795" b="52287"/>
          <a:stretch>
            <a:fillRect/>
          </a:stretch>
        </p:blipFill>
        <p:spPr bwMode="auto">
          <a:xfrm>
            <a:off x="428596" y="642918"/>
            <a:ext cx="4071966" cy="5537873"/>
          </a:xfrm>
          <a:prstGeom prst="rect">
            <a:avLst/>
          </a:prstGeom>
          <a:noFill/>
          <a:ln w="9525">
            <a:noFill/>
            <a:miter lim="800000"/>
            <a:headEnd/>
            <a:tailEnd/>
          </a:ln>
          <a:effectLst/>
        </p:spPr>
      </p:pic>
      <p:pic>
        <p:nvPicPr>
          <p:cNvPr id="5" name="Tartalom helye 3" descr="kiáll 18 -1961 a.jpg"/>
          <p:cNvPicPr>
            <a:picLocks noChangeAspect="1"/>
          </p:cNvPicPr>
          <p:nvPr/>
        </p:nvPicPr>
        <p:blipFill>
          <a:blip r:embed="rId3" cstate="print"/>
          <a:stretch>
            <a:fillRect/>
          </a:stretch>
        </p:blipFill>
        <p:spPr bwMode="auto">
          <a:xfrm>
            <a:off x="5000628" y="642918"/>
            <a:ext cx="3579215" cy="5400000"/>
          </a:xfrm>
          <a:prstGeom prst="rect">
            <a:avLst/>
          </a:prstGeom>
          <a:noFill/>
          <a:ln w="57150">
            <a:solidFill>
              <a:schemeClr val="bg1">
                <a:lumMod val="95000"/>
              </a:schemeClr>
            </a:solid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2714612" y="214290"/>
            <a:ext cx="3429024" cy="276999"/>
          </a:xfrm>
          <a:prstGeom prst="rect">
            <a:avLst/>
          </a:prstGeom>
          <a:noFill/>
        </p:spPr>
        <p:txBody>
          <a:bodyPr wrap="square" rtlCol="0">
            <a:spAutoFit/>
          </a:bodyPr>
          <a:lstStyle/>
          <a:p>
            <a:pPr algn="ctr"/>
            <a:r>
              <a:rPr lang="hu-HU" sz="1200" dirty="0" smtClean="0">
                <a:solidFill>
                  <a:schemeClr val="bg1">
                    <a:lumMod val="95000"/>
                  </a:schemeClr>
                </a:solidFill>
              </a:rPr>
              <a:t>Önarcképek</a:t>
            </a:r>
            <a:endParaRPr lang="hu-HU" sz="1200" dirty="0">
              <a:solidFill>
                <a:schemeClr val="bg1">
                  <a:lumMod val="95000"/>
                </a:schemeClr>
              </a:solidFill>
            </a:endParaRPr>
          </a:p>
        </p:txBody>
      </p:sp>
      <p:pic>
        <p:nvPicPr>
          <p:cNvPr id="5" name="Kép 4" descr="kiáll 18 -1964.jpg"/>
          <p:cNvPicPr>
            <a:picLocks noChangeAspect="1"/>
          </p:cNvPicPr>
          <p:nvPr/>
        </p:nvPicPr>
        <p:blipFill>
          <a:blip r:embed="rId2" cstate="print"/>
          <a:srcRect l="7505" b="5454"/>
          <a:stretch>
            <a:fillRect/>
          </a:stretch>
        </p:blipFill>
        <p:spPr>
          <a:xfrm>
            <a:off x="2643174" y="928670"/>
            <a:ext cx="3643017" cy="5123805"/>
          </a:xfrm>
          <a:prstGeom prst="rect">
            <a:avLst/>
          </a:prstGeom>
          <a:ln w="38100">
            <a:solidFill>
              <a:srgbClr val="FFFCE7"/>
            </a:solid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descr="kiáll 11 kép 22 éves 1.jpg"/>
          <p:cNvPicPr>
            <a:picLocks noGrp="1" noChangeAspect="1"/>
          </p:cNvPicPr>
          <p:nvPr>
            <p:ph idx="1"/>
          </p:nvPr>
        </p:nvPicPr>
        <p:blipFill>
          <a:blip r:embed="rId2" cstate="print"/>
          <a:stretch>
            <a:fillRect/>
          </a:stretch>
        </p:blipFill>
        <p:spPr>
          <a:xfrm>
            <a:off x="500034" y="928670"/>
            <a:ext cx="4008713" cy="5040000"/>
          </a:xfrm>
          <a:prstGeom prst="rect">
            <a:avLst/>
          </a:prstGeom>
          <a:ln w="38100">
            <a:solidFill>
              <a:schemeClr val="bg1">
                <a:lumMod val="95000"/>
              </a:schemeClr>
            </a:solidFill>
          </a:ln>
        </p:spPr>
      </p:pic>
      <p:pic>
        <p:nvPicPr>
          <p:cNvPr id="5" name="Kép 4" descr="kiáll 11 kép 21 éves 1.jpg"/>
          <p:cNvPicPr>
            <a:picLocks noChangeAspect="1"/>
          </p:cNvPicPr>
          <p:nvPr/>
        </p:nvPicPr>
        <p:blipFill>
          <a:blip r:embed="rId3" cstate="print"/>
          <a:stretch>
            <a:fillRect/>
          </a:stretch>
        </p:blipFill>
        <p:spPr>
          <a:xfrm>
            <a:off x="5214942" y="928670"/>
            <a:ext cx="3572249" cy="5040000"/>
          </a:xfrm>
          <a:prstGeom prst="rect">
            <a:avLst/>
          </a:prstGeom>
          <a:ln w="57150">
            <a:solidFill>
              <a:schemeClr val="bg1"/>
            </a:solid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571480"/>
            <a:ext cx="8186766" cy="5554683"/>
          </a:xfrm>
        </p:spPr>
        <p:txBody>
          <a:bodyPr/>
          <a:lstStyle/>
          <a:p>
            <a:pPr algn="just"/>
            <a:r>
              <a:rPr lang="hu-HU" sz="1600" dirty="0" smtClean="0">
                <a:solidFill>
                  <a:schemeClr val="bg2">
                    <a:lumMod val="20000"/>
                    <a:lumOff val="80000"/>
                  </a:schemeClr>
                </a:solidFill>
              </a:rPr>
              <a:t>„Sokat gondolkodtam a naplómon, jó lenne egyszer szerezni egy írógépet. Mert feltétlenül át kell írnom egyszer – mondjuk, ha együtt lesz 15-20 év… Nagy tervek! De úgy érzem, ez csak az én feladatom lehet, ezt csak én tudhatom átdolgozni úgy, ahogy szeretném és ennek feltétlenül meg kell lennie. Remélem, addigra már tudok összeszedni annyi tapasztalatot és egyéb, íráshoz szükséges tudást, hogy össze tudjak szedni valami maradandót. Nem regényt akarok írni, hanem a saját életemet szeretném tovább adni.</a:t>
            </a:r>
          </a:p>
          <a:p>
            <a:pPr algn="just"/>
            <a:r>
              <a:rPr lang="hu-HU" sz="1600" dirty="0" smtClean="0">
                <a:solidFill>
                  <a:schemeClr val="bg2">
                    <a:lumMod val="20000"/>
                    <a:lumOff val="80000"/>
                  </a:schemeClr>
                </a:solidFill>
              </a:rPr>
              <a:t>Istenem, adj hozzá erőt! És add, hogy a tervezett 20 év úgy alakuljon, hogy „teljes” lehessen a naplóm. Hogy azt mutassa: az igaz ügyért való harcot győzelemnek kell követnie, hogy lássák: érdemes küzdeni és szenvedni.</a:t>
            </a:r>
          </a:p>
          <a:p>
            <a:pPr algn="just"/>
            <a:r>
              <a:rPr lang="hu-HU" sz="1600" dirty="0" smtClean="0">
                <a:solidFill>
                  <a:schemeClr val="bg2">
                    <a:lumMod val="20000"/>
                    <a:lumOff val="80000"/>
                  </a:schemeClr>
                </a:solidFill>
              </a:rPr>
              <a:t> Hogy tudják: jónak kell lenni s mindenek felett szeretni…. Mert ha ez mind együtt van, csak úgy lehet igazi értelme az életnek. Istenem, segíts és adj erőt!</a:t>
            </a:r>
          </a:p>
          <a:p>
            <a:pPr algn="just"/>
            <a:r>
              <a:rPr lang="hu-HU" sz="1600" dirty="0" smtClean="0">
                <a:solidFill>
                  <a:schemeClr val="bg2">
                    <a:lumMod val="20000"/>
                    <a:lumOff val="80000"/>
                  </a:schemeClr>
                </a:solidFill>
              </a:rPr>
              <a:t>Most már tisztán látom, hogy ez a feladat vár rám, s hogy erre készültem már eddig is. S hogy nem csupán az öncél vezet, ezt csak Te tudhatod Istenem – de ha tévednék, segíts hát, hogy tisztán lássak és mindig tudjam, mi a jó, mi a rossz és hogy mit kell tennem!</a:t>
            </a:r>
            <a:endParaRPr lang="hu-HU" sz="1600" dirty="0">
              <a:solidFill>
                <a:schemeClr val="bg2">
                  <a:lumMod val="20000"/>
                  <a:lumOff val="80000"/>
                </a:schemeClr>
              </a:solidFill>
            </a:endParaRPr>
          </a:p>
        </p:txBody>
      </p:sp>
      <p:pic>
        <p:nvPicPr>
          <p:cNvPr id="4" name="Kép 3" descr="10.c..jpg"/>
          <p:cNvPicPr>
            <a:picLocks noChangeAspect="1"/>
          </p:cNvPicPr>
          <p:nvPr/>
        </p:nvPicPr>
        <p:blipFill>
          <a:blip r:embed="rId2" cstate="print"/>
          <a:stretch>
            <a:fillRect/>
          </a:stretch>
        </p:blipFill>
        <p:spPr>
          <a:xfrm>
            <a:off x="4214810" y="4786322"/>
            <a:ext cx="1143008" cy="154245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virágok.JPG"/>
          <p:cNvPicPr>
            <a:picLocks noChangeAspect="1"/>
          </p:cNvPicPr>
          <p:nvPr/>
        </p:nvPicPr>
        <p:blipFill>
          <a:blip r:embed="rId2" cstate="print">
            <a:lum bright="10000"/>
          </a:blip>
          <a:stretch>
            <a:fillRect/>
          </a:stretch>
        </p:blipFill>
        <p:spPr>
          <a:xfrm>
            <a:off x="428596" y="714356"/>
            <a:ext cx="3889710" cy="5400000"/>
          </a:xfrm>
          <a:prstGeom prst="rect">
            <a:avLst/>
          </a:prstGeom>
        </p:spPr>
      </p:pic>
      <p:pic>
        <p:nvPicPr>
          <p:cNvPr id="10" name="Tartalom helye 4" descr="10.c..jpg"/>
          <p:cNvPicPr>
            <a:picLocks noGrp="1" noChangeAspect="1"/>
          </p:cNvPicPr>
          <p:nvPr>
            <p:ph idx="1"/>
          </p:nvPr>
        </p:nvPicPr>
        <p:blipFill>
          <a:blip r:embed="rId3" cstate="print"/>
          <a:stretch>
            <a:fillRect/>
          </a:stretch>
        </p:blipFill>
        <p:spPr>
          <a:xfrm>
            <a:off x="4714876" y="714356"/>
            <a:ext cx="4001586" cy="5400000"/>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28596" y="274638"/>
            <a:ext cx="3571900" cy="582594"/>
          </a:xfrm>
        </p:spPr>
        <p:txBody>
          <a:bodyPr/>
          <a:lstStyle/>
          <a:p>
            <a:r>
              <a:rPr lang="hu-HU" sz="1600" dirty="0" smtClean="0">
                <a:solidFill>
                  <a:schemeClr val="bg1">
                    <a:lumMod val="95000"/>
                  </a:schemeClr>
                </a:solidFill>
              </a:rPr>
              <a:t/>
            </a:r>
            <a:br>
              <a:rPr lang="hu-HU" sz="1600" dirty="0" smtClean="0">
                <a:solidFill>
                  <a:schemeClr val="bg1">
                    <a:lumMod val="95000"/>
                  </a:schemeClr>
                </a:solidFill>
              </a:rPr>
            </a:br>
            <a:r>
              <a:rPr lang="hu-HU" sz="1600" dirty="0" smtClean="0">
                <a:solidFill>
                  <a:schemeClr val="bg1">
                    <a:lumMod val="95000"/>
                  </a:schemeClr>
                </a:solidFill>
              </a:rPr>
              <a:t/>
            </a:r>
            <a:br>
              <a:rPr lang="hu-HU" sz="1600" dirty="0" smtClean="0">
                <a:solidFill>
                  <a:schemeClr val="bg1">
                    <a:lumMod val="95000"/>
                  </a:schemeClr>
                </a:solidFill>
              </a:rPr>
            </a:br>
            <a:r>
              <a:rPr lang="hu-HU" sz="1600" dirty="0" smtClean="0">
                <a:solidFill>
                  <a:schemeClr val="bg1">
                    <a:lumMod val="95000"/>
                  </a:schemeClr>
                </a:solidFill>
              </a:rPr>
              <a:t/>
            </a:r>
            <a:br>
              <a:rPr lang="hu-HU" sz="1600" dirty="0" smtClean="0">
                <a:solidFill>
                  <a:schemeClr val="bg1">
                    <a:lumMod val="95000"/>
                  </a:schemeClr>
                </a:solidFill>
              </a:rPr>
            </a:br>
            <a:r>
              <a:rPr lang="hu-HU" sz="1600" dirty="0" smtClean="0">
                <a:solidFill>
                  <a:schemeClr val="bg1">
                    <a:lumMod val="95000"/>
                  </a:schemeClr>
                </a:solidFill>
              </a:rPr>
              <a:t>Költők, írók, festők barátsága</a:t>
            </a:r>
            <a:br>
              <a:rPr lang="hu-HU" sz="1600" dirty="0" smtClean="0">
                <a:solidFill>
                  <a:schemeClr val="bg1">
                    <a:lumMod val="95000"/>
                  </a:schemeClr>
                </a:solidFill>
              </a:rPr>
            </a:br>
            <a:r>
              <a:rPr lang="hu-HU" sz="1600" dirty="0" smtClean="0">
                <a:solidFill>
                  <a:schemeClr val="bg1">
                    <a:lumMod val="95000"/>
                  </a:schemeClr>
                </a:solidFill>
              </a:rPr>
              <a:t/>
            </a:r>
            <a:br>
              <a:rPr lang="hu-HU" sz="1600" dirty="0" smtClean="0">
                <a:solidFill>
                  <a:schemeClr val="bg1">
                    <a:lumMod val="95000"/>
                  </a:schemeClr>
                </a:solidFill>
              </a:rPr>
            </a:br>
            <a:r>
              <a:rPr lang="hu-HU" sz="1600" dirty="0" smtClean="0">
                <a:solidFill>
                  <a:schemeClr val="bg1">
                    <a:lumMod val="95000"/>
                  </a:schemeClr>
                </a:solidFill>
              </a:rPr>
              <a:t/>
            </a:r>
            <a:br>
              <a:rPr lang="hu-HU" sz="1600" dirty="0" smtClean="0">
                <a:solidFill>
                  <a:schemeClr val="bg1">
                    <a:lumMod val="95000"/>
                  </a:schemeClr>
                </a:solidFill>
              </a:rPr>
            </a:br>
            <a:endParaRPr lang="hu-HU" sz="2000" dirty="0">
              <a:solidFill>
                <a:schemeClr val="bg1">
                  <a:lumMod val="95000"/>
                </a:schemeClr>
              </a:solidFill>
            </a:endParaRPr>
          </a:p>
        </p:txBody>
      </p:sp>
      <p:pic>
        <p:nvPicPr>
          <p:cNvPr id="4" name="Tartalom helye 3" descr="Tornai_József_1972.jpg"/>
          <p:cNvPicPr>
            <a:picLocks noGrp="1" noChangeAspect="1"/>
          </p:cNvPicPr>
          <p:nvPr>
            <p:ph idx="1"/>
          </p:nvPr>
        </p:nvPicPr>
        <p:blipFill>
          <a:blip r:embed="rId2"/>
          <a:stretch>
            <a:fillRect/>
          </a:stretch>
        </p:blipFill>
        <p:spPr>
          <a:xfrm>
            <a:off x="571472" y="857232"/>
            <a:ext cx="3214710" cy="4852394"/>
          </a:xfrm>
        </p:spPr>
      </p:pic>
      <p:pic>
        <p:nvPicPr>
          <p:cNvPr id="5" name="Kép 4" descr="tornaiversill.ph.jpg"/>
          <p:cNvPicPr>
            <a:picLocks noChangeAspect="1"/>
          </p:cNvPicPr>
          <p:nvPr/>
        </p:nvPicPr>
        <p:blipFill>
          <a:blip r:embed="rId3" cstate="print"/>
          <a:stretch>
            <a:fillRect/>
          </a:stretch>
        </p:blipFill>
        <p:spPr>
          <a:xfrm>
            <a:off x="5429256" y="285728"/>
            <a:ext cx="2750253" cy="4929198"/>
          </a:xfrm>
          <a:prstGeom prst="rect">
            <a:avLst/>
          </a:prstGeom>
        </p:spPr>
      </p:pic>
      <p:sp>
        <p:nvSpPr>
          <p:cNvPr id="8" name="Szövegdoboz 7"/>
          <p:cNvSpPr txBox="1"/>
          <p:nvPr/>
        </p:nvSpPr>
        <p:spPr>
          <a:xfrm>
            <a:off x="5500694" y="5286388"/>
            <a:ext cx="2786082" cy="1200329"/>
          </a:xfrm>
          <a:prstGeom prst="rect">
            <a:avLst/>
          </a:prstGeom>
          <a:noFill/>
        </p:spPr>
        <p:txBody>
          <a:bodyPr wrap="square" rtlCol="0">
            <a:spAutoFit/>
          </a:bodyPr>
          <a:lstStyle/>
          <a:p>
            <a:pPr algn="ctr"/>
            <a:r>
              <a:rPr lang="hu-HU" sz="1200" dirty="0" smtClean="0">
                <a:solidFill>
                  <a:schemeClr val="bg1">
                    <a:lumMod val="95000"/>
                  </a:schemeClr>
                </a:solidFill>
              </a:rPr>
              <a:t>„Arcom a hold mögé dugom,</a:t>
            </a:r>
          </a:p>
          <a:p>
            <a:pPr algn="ctr"/>
            <a:r>
              <a:rPr lang="hu-HU" sz="1200" dirty="0" smtClean="0">
                <a:solidFill>
                  <a:schemeClr val="bg1">
                    <a:lumMod val="95000"/>
                  </a:schemeClr>
                </a:solidFill>
              </a:rPr>
              <a:t>Nem találtam más társat:</a:t>
            </a:r>
          </a:p>
          <a:p>
            <a:pPr algn="ctr"/>
            <a:r>
              <a:rPr lang="hu-HU" sz="1200" dirty="0" smtClean="0">
                <a:solidFill>
                  <a:schemeClr val="bg1">
                    <a:lumMod val="95000"/>
                  </a:schemeClr>
                </a:solidFill>
              </a:rPr>
              <a:t>Világítunk az isten-fejjel</a:t>
            </a:r>
          </a:p>
          <a:p>
            <a:pPr algn="ctr"/>
            <a:r>
              <a:rPr lang="hu-HU" sz="1200" dirty="0" smtClean="0">
                <a:solidFill>
                  <a:schemeClr val="bg1">
                    <a:lumMod val="95000"/>
                  </a:schemeClr>
                </a:solidFill>
              </a:rPr>
              <a:t>Emésztődő szikláknak,”</a:t>
            </a:r>
          </a:p>
          <a:p>
            <a:pPr algn="ctr"/>
            <a:endParaRPr lang="hu-HU" sz="1200" dirty="0" smtClean="0">
              <a:solidFill>
                <a:schemeClr val="bg1">
                  <a:lumMod val="95000"/>
                </a:schemeClr>
              </a:solidFill>
            </a:endParaRPr>
          </a:p>
          <a:p>
            <a:pPr algn="ctr"/>
            <a:r>
              <a:rPr lang="hu-HU" sz="1000" dirty="0" smtClean="0">
                <a:solidFill>
                  <a:schemeClr val="bg1">
                    <a:lumMod val="95000"/>
                  </a:schemeClr>
                </a:solidFill>
              </a:rPr>
              <a:t> </a:t>
            </a:r>
            <a:r>
              <a:rPr lang="hu-HU" sz="1000" dirty="0" err="1" smtClean="0">
                <a:solidFill>
                  <a:schemeClr val="bg1">
                    <a:lumMod val="95000"/>
                  </a:schemeClr>
                </a:solidFill>
              </a:rPr>
              <a:t>Tassy</a:t>
            </a:r>
            <a:r>
              <a:rPr lang="hu-HU" sz="1000" dirty="0" smtClean="0">
                <a:solidFill>
                  <a:schemeClr val="bg1">
                    <a:lumMod val="95000"/>
                  </a:schemeClr>
                </a:solidFill>
              </a:rPr>
              <a:t> Jolán  illusztrációja</a:t>
            </a:r>
            <a:endParaRPr lang="hu-HU" sz="1000" dirty="0">
              <a:solidFill>
                <a:schemeClr val="bg1">
                  <a:lumMod val="95000"/>
                </a:schemeClr>
              </a:solidFill>
            </a:endParaRPr>
          </a:p>
        </p:txBody>
      </p:sp>
      <p:sp>
        <p:nvSpPr>
          <p:cNvPr id="9" name="Szövegdoboz 8"/>
          <p:cNvSpPr txBox="1"/>
          <p:nvPr/>
        </p:nvSpPr>
        <p:spPr>
          <a:xfrm>
            <a:off x="500034" y="6072206"/>
            <a:ext cx="3357586" cy="400110"/>
          </a:xfrm>
          <a:prstGeom prst="rect">
            <a:avLst/>
          </a:prstGeom>
          <a:noFill/>
        </p:spPr>
        <p:txBody>
          <a:bodyPr wrap="square" rtlCol="0">
            <a:spAutoFit/>
          </a:bodyPr>
          <a:lstStyle/>
          <a:p>
            <a:pPr algn="ctr"/>
            <a:r>
              <a:rPr lang="hu-HU" dirty="0" smtClean="0">
                <a:solidFill>
                  <a:schemeClr val="bg1">
                    <a:lumMod val="95000"/>
                  </a:schemeClr>
                </a:solidFill>
              </a:rPr>
              <a:t>Tornai József</a:t>
            </a:r>
            <a:endParaRPr lang="hu-HU"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5720" y="-214338"/>
            <a:ext cx="4357718" cy="5643602"/>
          </a:xfrm>
        </p:spPr>
        <p:txBody>
          <a:bodyPr/>
          <a:lstStyle/>
          <a:p>
            <a:pPr algn="just"/>
            <a:r>
              <a:rPr lang="hu-HU" sz="2000" dirty="0" smtClean="0">
                <a:solidFill>
                  <a:schemeClr val="bg1">
                    <a:lumMod val="95000"/>
                  </a:schemeClr>
                </a:solidFill>
              </a:rPr>
              <a:t/>
            </a:r>
            <a:br>
              <a:rPr lang="hu-HU" sz="2000" dirty="0" smtClean="0">
                <a:solidFill>
                  <a:schemeClr val="bg1">
                    <a:lumMod val="95000"/>
                  </a:schemeClr>
                </a:solidFill>
              </a:rPr>
            </a:br>
            <a:r>
              <a:rPr lang="hu-HU" sz="2000" dirty="0" smtClean="0">
                <a:solidFill>
                  <a:schemeClr val="bg1">
                    <a:lumMod val="95000"/>
                  </a:schemeClr>
                </a:solidFill>
              </a:rPr>
              <a:t/>
            </a:r>
            <a:br>
              <a:rPr lang="hu-HU" sz="2000" dirty="0" smtClean="0">
                <a:solidFill>
                  <a:schemeClr val="bg1">
                    <a:lumMod val="95000"/>
                  </a:schemeClr>
                </a:solidFill>
              </a:rPr>
            </a:br>
            <a:r>
              <a:rPr lang="hu-HU" sz="2000" dirty="0" smtClean="0">
                <a:solidFill>
                  <a:schemeClr val="bg1">
                    <a:lumMod val="95000"/>
                  </a:schemeClr>
                </a:solidFill>
              </a:rPr>
              <a:t/>
            </a:r>
            <a:br>
              <a:rPr lang="hu-HU" sz="2000" dirty="0" smtClean="0">
                <a:solidFill>
                  <a:schemeClr val="bg1">
                    <a:lumMod val="95000"/>
                  </a:schemeClr>
                </a:solidFill>
              </a:rPr>
            </a:br>
            <a:r>
              <a:rPr lang="hu-HU" sz="2000" dirty="0" smtClean="0">
                <a:solidFill>
                  <a:schemeClr val="bg1">
                    <a:lumMod val="95000"/>
                  </a:schemeClr>
                </a:solidFill>
              </a:rPr>
              <a:t/>
            </a:r>
            <a:br>
              <a:rPr lang="hu-HU" sz="2000" dirty="0" smtClean="0">
                <a:solidFill>
                  <a:schemeClr val="bg1">
                    <a:lumMod val="95000"/>
                  </a:schemeClr>
                </a:solidFill>
              </a:rPr>
            </a:br>
            <a:r>
              <a:rPr lang="hu-HU" sz="2000" dirty="0" smtClean="0">
                <a:solidFill>
                  <a:schemeClr val="bg1">
                    <a:lumMod val="95000"/>
                  </a:schemeClr>
                </a:solidFill>
              </a:rPr>
              <a:t/>
            </a:r>
            <a:br>
              <a:rPr lang="hu-HU" sz="2000" dirty="0" smtClean="0">
                <a:solidFill>
                  <a:schemeClr val="bg1">
                    <a:lumMod val="95000"/>
                  </a:schemeClr>
                </a:solidFill>
              </a:rPr>
            </a:br>
            <a:r>
              <a:rPr lang="hu-HU" sz="2000" dirty="0" smtClean="0">
                <a:solidFill>
                  <a:schemeClr val="bg1">
                    <a:lumMod val="95000"/>
                  </a:schemeClr>
                </a:solidFill>
              </a:rPr>
              <a:t/>
            </a:r>
            <a:br>
              <a:rPr lang="hu-HU" sz="2000" dirty="0" smtClean="0">
                <a:solidFill>
                  <a:schemeClr val="bg1">
                    <a:lumMod val="95000"/>
                  </a:schemeClr>
                </a:solidFill>
              </a:rPr>
            </a:br>
            <a:r>
              <a:rPr lang="hu-HU" sz="1400" dirty="0" smtClean="0">
                <a:solidFill>
                  <a:schemeClr val="bg1">
                    <a:lumMod val="95000"/>
                  </a:schemeClr>
                </a:solidFill>
              </a:rPr>
              <a:t>A szellem emberei, akik lehajoltak hozzá és akiktől tanulhatott, akik egyenrangú partnernek tekintették Őt, mind fontos helyet foglaltak el a szívében. A költő, a tanító, a pap, az orvos, egy kicsit mindegyikükbe szerelmes is volt.</a:t>
            </a:r>
            <a:br>
              <a:rPr lang="hu-HU" sz="1400" dirty="0" smtClean="0">
                <a:solidFill>
                  <a:schemeClr val="bg1">
                    <a:lumMod val="95000"/>
                  </a:schemeClr>
                </a:solidFill>
              </a:rPr>
            </a:br>
            <a:r>
              <a:rPr lang="hu-HU" sz="1400" dirty="0" smtClean="0">
                <a:solidFill>
                  <a:schemeClr val="bg1">
                    <a:lumMod val="95000"/>
                  </a:schemeClr>
                </a:solidFill>
              </a:rPr>
              <a:t>Nagyon szépen fogalmazta ezt meg:</a:t>
            </a:r>
            <a:br>
              <a:rPr lang="hu-HU" sz="1400" dirty="0" smtClean="0">
                <a:solidFill>
                  <a:schemeClr val="bg1">
                    <a:lumMod val="95000"/>
                  </a:schemeClr>
                </a:solidFill>
              </a:rPr>
            </a:br>
            <a:r>
              <a:rPr lang="hu-HU" sz="1400" dirty="0" smtClean="0">
                <a:solidFill>
                  <a:schemeClr val="bg1">
                    <a:lumMod val="95000"/>
                  </a:schemeClr>
                </a:solidFill>
              </a:rPr>
              <a:t>Lehet, hogy ezt a rajongást a szerelem teszi, - írja - de ez nem a testnek szerelme. Ez a léleké, ami önmaga másik felét keresi egész életében.</a:t>
            </a:r>
            <a:br>
              <a:rPr lang="hu-HU" sz="1400" dirty="0" smtClean="0">
                <a:solidFill>
                  <a:schemeClr val="bg1">
                    <a:lumMod val="95000"/>
                  </a:schemeClr>
                </a:solidFill>
              </a:rPr>
            </a:br>
            <a:r>
              <a:rPr lang="hu-HU" sz="1400" dirty="0" smtClean="0">
                <a:solidFill>
                  <a:schemeClr val="bg1">
                    <a:lumMod val="95000"/>
                  </a:schemeClr>
                </a:solidFill>
              </a:rPr>
              <a:t/>
            </a:r>
            <a:br>
              <a:rPr lang="hu-HU" sz="1400" dirty="0" smtClean="0">
                <a:solidFill>
                  <a:schemeClr val="bg1">
                    <a:lumMod val="95000"/>
                  </a:schemeClr>
                </a:solidFill>
              </a:rPr>
            </a:br>
            <a:r>
              <a:rPr lang="hu-HU" sz="1400" dirty="0" smtClean="0">
                <a:solidFill>
                  <a:schemeClr val="bg1">
                    <a:lumMod val="95000"/>
                  </a:schemeClr>
                </a:solidFill>
              </a:rPr>
              <a:t>A </a:t>
            </a:r>
            <a:r>
              <a:rPr lang="hu-HU" sz="1400" dirty="0" err="1" smtClean="0">
                <a:solidFill>
                  <a:schemeClr val="bg1">
                    <a:lumMod val="95000"/>
                  </a:schemeClr>
                </a:solidFill>
              </a:rPr>
              <a:t>csépai</a:t>
            </a:r>
            <a:r>
              <a:rPr lang="hu-HU" sz="1400" dirty="0" smtClean="0">
                <a:solidFill>
                  <a:schemeClr val="bg1">
                    <a:lumMod val="95000"/>
                  </a:schemeClr>
                </a:solidFill>
              </a:rPr>
              <a:t> tengerész fiú Boldizsár iránti plátói szerelme csupán csak a levelezésükön keresztül lángolhatott. A hónapokig tartó hajózás útleírásai, a fiú őszinte , lélek mélyéről jövő szavai  a nagyvilággal való kapcsolatot is jelentették Jolánka számára. Válaszleveleiben szárnyalhatott a lélek és a fantázia. Itthon azonban, a szabadságok idején a „valóság” szorításában minden megváltozott.  A kis hableány odaadta volna a hangját is a tenger boszorkányának és hogy földi lábakon járhasson vállalta volna hogy véresre törje a lábát a cipő. </a:t>
            </a:r>
            <a:br>
              <a:rPr lang="hu-HU" sz="1400" dirty="0" smtClean="0">
                <a:solidFill>
                  <a:schemeClr val="bg1">
                    <a:lumMod val="95000"/>
                  </a:schemeClr>
                </a:solidFill>
              </a:rPr>
            </a:br>
            <a:r>
              <a:rPr lang="hu-HU" sz="1400" dirty="0" smtClean="0">
                <a:solidFill>
                  <a:schemeClr val="bg1">
                    <a:lumMod val="95000"/>
                  </a:schemeClr>
                </a:solidFill>
              </a:rPr>
              <a:t>„De hableány helyett csak egy kis tajték lehetek a tengeren és sohasem lehetsz az enyém”…</a:t>
            </a:r>
            <a:br>
              <a:rPr lang="hu-HU" sz="1400" dirty="0" smtClean="0">
                <a:solidFill>
                  <a:schemeClr val="bg1">
                    <a:lumMod val="95000"/>
                  </a:schemeClr>
                </a:solidFill>
              </a:rPr>
            </a:br>
            <a:r>
              <a:rPr lang="hu-HU" sz="1400" dirty="0" smtClean="0">
                <a:solidFill>
                  <a:schemeClr val="bg1">
                    <a:lumMod val="95000"/>
                  </a:schemeClr>
                </a:solidFill>
              </a:rPr>
              <a:t/>
            </a:r>
            <a:br>
              <a:rPr lang="hu-HU" sz="1400" dirty="0" smtClean="0">
                <a:solidFill>
                  <a:schemeClr val="bg1">
                    <a:lumMod val="95000"/>
                  </a:schemeClr>
                </a:solidFill>
              </a:rPr>
            </a:br>
            <a:r>
              <a:rPr lang="hu-HU" sz="1400" dirty="0" smtClean="0">
                <a:solidFill>
                  <a:schemeClr val="bg1">
                    <a:lumMod val="95000"/>
                  </a:schemeClr>
                </a:solidFill>
              </a:rPr>
              <a:t/>
            </a:r>
            <a:br>
              <a:rPr lang="hu-HU" sz="1400" dirty="0" smtClean="0">
                <a:solidFill>
                  <a:schemeClr val="bg1">
                    <a:lumMod val="95000"/>
                  </a:schemeClr>
                </a:solidFill>
              </a:rPr>
            </a:br>
            <a:endParaRPr lang="hu-HU" sz="1400" dirty="0">
              <a:solidFill>
                <a:schemeClr val="bg1">
                  <a:lumMod val="95000"/>
                </a:schemeClr>
              </a:solidFill>
            </a:endParaRPr>
          </a:p>
        </p:txBody>
      </p:sp>
      <p:pic>
        <p:nvPicPr>
          <p:cNvPr id="7" name="Kép 6" descr="5.c. Húszévesen.jpg"/>
          <p:cNvPicPr>
            <a:picLocks noChangeAspect="1"/>
          </p:cNvPicPr>
          <p:nvPr/>
        </p:nvPicPr>
        <p:blipFill>
          <a:blip r:embed="rId2"/>
          <a:stretch>
            <a:fillRect/>
          </a:stretch>
        </p:blipFill>
        <p:spPr>
          <a:xfrm>
            <a:off x="4929190" y="714356"/>
            <a:ext cx="3585328" cy="5357850"/>
          </a:xfrm>
          <a:prstGeom prst="rect">
            <a:avLst/>
          </a:prstGeom>
          <a:ln w="38100">
            <a:solidFill>
              <a:schemeClr val="bg1">
                <a:lumMod val="95000"/>
              </a:schemeClr>
            </a:solid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714744" y="274638"/>
            <a:ext cx="4786346" cy="1368412"/>
          </a:xfrm>
        </p:spPr>
        <p:txBody>
          <a:bodyPr/>
          <a:lstStyle/>
          <a:p>
            <a:r>
              <a:rPr lang="hu-HU" sz="1400" dirty="0" smtClean="0">
                <a:solidFill>
                  <a:schemeClr val="bg1"/>
                </a:solidFill>
              </a:rPr>
              <a:t>Majd 40 évvel később az ARANYTÍZ Kultúrház  termeiben</a:t>
            </a:r>
            <a:br>
              <a:rPr lang="hu-HU" sz="1400" dirty="0" smtClean="0">
                <a:solidFill>
                  <a:schemeClr val="bg1"/>
                </a:solidFill>
              </a:rPr>
            </a:br>
            <a:r>
              <a:rPr lang="hu-HU" sz="1400" dirty="0" smtClean="0">
                <a:solidFill>
                  <a:schemeClr val="bg1"/>
                </a:solidFill>
              </a:rPr>
              <a:t> kiállításom mozgássérült barátaimmal</a:t>
            </a:r>
            <a:br>
              <a:rPr lang="hu-HU" sz="1400" dirty="0" smtClean="0">
                <a:solidFill>
                  <a:schemeClr val="bg1"/>
                </a:solidFill>
              </a:rPr>
            </a:br>
            <a:r>
              <a:rPr lang="hu-HU" sz="1400" dirty="0" smtClean="0">
                <a:solidFill>
                  <a:schemeClr val="bg1"/>
                </a:solidFill>
              </a:rPr>
              <a:t>+ </a:t>
            </a:r>
            <a:r>
              <a:rPr lang="hu-HU" sz="1400" dirty="0" err="1" smtClean="0">
                <a:solidFill>
                  <a:schemeClr val="bg1"/>
                </a:solidFill>
              </a:rPr>
              <a:t>Tassy</a:t>
            </a:r>
            <a:r>
              <a:rPr lang="hu-HU" sz="1400" dirty="0" smtClean="0">
                <a:solidFill>
                  <a:schemeClr val="bg1"/>
                </a:solidFill>
              </a:rPr>
              <a:t> Jolán emlékére</a:t>
            </a:r>
            <a:br>
              <a:rPr lang="hu-HU" sz="1400" dirty="0" smtClean="0">
                <a:solidFill>
                  <a:schemeClr val="bg1"/>
                </a:solidFill>
              </a:rPr>
            </a:br>
            <a:r>
              <a:rPr lang="hu-HU" sz="1400" dirty="0" smtClean="0">
                <a:solidFill>
                  <a:schemeClr val="bg1"/>
                </a:solidFill>
              </a:rPr>
              <a:t>+ </a:t>
            </a:r>
            <a:r>
              <a:rPr lang="hu-HU" sz="1400" dirty="0" err="1" smtClean="0">
                <a:solidFill>
                  <a:schemeClr val="bg1"/>
                </a:solidFill>
              </a:rPr>
              <a:t>Rizmayer</a:t>
            </a:r>
            <a:r>
              <a:rPr lang="hu-HU" sz="1400" dirty="0" smtClean="0">
                <a:solidFill>
                  <a:schemeClr val="bg1"/>
                </a:solidFill>
              </a:rPr>
              <a:t> János emlékére</a:t>
            </a:r>
            <a:br>
              <a:rPr lang="hu-HU" sz="1400" dirty="0" smtClean="0">
                <a:solidFill>
                  <a:schemeClr val="bg1"/>
                </a:solidFill>
              </a:rPr>
            </a:br>
            <a:r>
              <a:rPr lang="hu-HU" sz="1400" dirty="0" smtClean="0">
                <a:solidFill>
                  <a:schemeClr val="bg1"/>
                </a:solidFill>
              </a:rPr>
              <a:t>és </a:t>
            </a:r>
            <a:r>
              <a:rPr lang="hu-HU" sz="1400" dirty="0" err="1" smtClean="0">
                <a:solidFill>
                  <a:schemeClr val="bg1"/>
                </a:solidFill>
              </a:rPr>
              <a:t>Navratil</a:t>
            </a:r>
            <a:r>
              <a:rPr lang="hu-HU" sz="1400" dirty="0" smtClean="0">
                <a:solidFill>
                  <a:schemeClr val="bg1"/>
                </a:solidFill>
              </a:rPr>
              <a:t> Lászlóval képeivel </a:t>
            </a:r>
            <a:r>
              <a:rPr lang="hu-HU" sz="1600" dirty="0" smtClean="0">
                <a:solidFill>
                  <a:schemeClr val="bg1"/>
                </a:solidFill>
              </a:rPr>
              <a:t/>
            </a:r>
            <a:br>
              <a:rPr lang="hu-HU" sz="1600" dirty="0" smtClean="0">
                <a:solidFill>
                  <a:schemeClr val="bg1"/>
                </a:solidFill>
              </a:rPr>
            </a:br>
            <a:endParaRPr lang="hu-HU" sz="1600" dirty="0">
              <a:solidFill>
                <a:schemeClr val="bg1"/>
              </a:solidFill>
            </a:endParaRPr>
          </a:p>
        </p:txBody>
      </p:sp>
      <p:pic>
        <p:nvPicPr>
          <p:cNvPr id="4" name="Tartalom helye 3" descr="Rab-Kováts Éva megnyitója a Mozgássérültek termében.jpg"/>
          <p:cNvPicPr>
            <a:picLocks noGrp="1" noChangeAspect="1"/>
          </p:cNvPicPr>
          <p:nvPr>
            <p:ph idx="1"/>
          </p:nvPr>
        </p:nvPicPr>
        <p:blipFill>
          <a:blip r:embed="rId2" cstate="print"/>
          <a:stretch>
            <a:fillRect/>
          </a:stretch>
        </p:blipFill>
        <p:spPr>
          <a:xfrm>
            <a:off x="500034" y="642918"/>
            <a:ext cx="2430560" cy="1626703"/>
          </a:xfrm>
        </p:spPr>
      </p:pic>
      <p:pic>
        <p:nvPicPr>
          <p:cNvPr id="7" name="Kép 6" descr="Részlet Tassy Jolán képeiből.jpg"/>
          <p:cNvPicPr>
            <a:picLocks noChangeAspect="1"/>
          </p:cNvPicPr>
          <p:nvPr/>
        </p:nvPicPr>
        <p:blipFill>
          <a:blip r:embed="rId3"/>
          <a:stretch>
            <a:fillRect/>
          </a:stretch>
        </p:blipFill>
        <p:spPr>
          <a:xfrm>
            <a:off x="3500430" y="2214554"/>
            <a:ext cx="5309593" cy="3984227"/>
          </a:xfrm>
          <a:prstGeom prst="rect">
            <a:avLst/>
          </a:prstGeom>
        </p:spPr>
      </p:pic>
      <p:pic>
        <p:nvPicPr>
          <p:cNvPr id="10" name="Kép 9" descr="szeptokt és aranytíz 178.JPG"/>
          <p:cNvPicPr>
            <a:picLocks noChangeAspect="1"/>
          </p:cNvPicPr>
          <p:nvPr/>
        </p:nvPicPr>
        <p:blipFill>
          <a:blip r:embed="rId4" cstate="print"/>
          <a:stretch>
            <a:fillRect/>
          </a:stretch>
        </p:blipFill>
        <p:spPr>
          <a:xfrm>
            <a:off x="500034" y="2786058"/>
            <a:ext cx="2571750" cy="34290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296842"/>
          </a:xfrm>
        </p:spPr>
        <p:txBody>
          <a:bodyPr/>
          <a:lstStyle/>
          <a:p>
            <a:r>
              <a:rPr lang="hu-HU" sz="1400" dirty="0" smtClean="0">
                <a:solidFill>
                  <a:schemeClr val="bg1">
                    <a:lumMod val="95000"/>
                  </a:schemeClr>
                </a:solidFill>
              </a:rPr>
              <a:t>Subapárna minták</a:t>
            </a:r>
            <a:endParaRPr lang="hu-HU" sz="1400" dirty="0">
              <a:solidFill>
                <a:schemeClr val="bg1">
                  <a:lumMod val="95000"/>
                </a:schemeClr>
              </a:solidFill>
            </a:endParaRPr>
          </a:p>
        </p:txBody>
      </p:sp>
      <p:pic>
        <p:nvPicPr>
          <p:cNvPr id="4" name="Tartalom helye 3" descr="21.a.jpg"/>
          <p:cNvPicPr>
            <a:picLocks noGrp="1" noChangeAspect="1"/>
          </p:cNvPicPr>
          <p:nvPr>
            <p:ph idx="1"/>
          </p:nvPr>
        </p:nvPicPr>
        <p:blipFill>
          <a:blip r:embed="rId2" cstate="print"/>
          <a:stretch>
            <a:fillRect/>
          </a:stretch>
        </p:blipFill>
        <p:spPr>
          <a:xfrm>
            <a:off x="642910" y="714356"/>
            <a:ext cx="2071702" cy="1702131"/>
          </a:xfrm>
        </p:spPr>
      </p:pic>
      <p:pic>
        <p:nvPicPr>
          <p:cNvPr id="5" name="Kép 4" descr="21.b.jpg"/>
          <p:cNvPicPr>
            <a:picLocks noChangeAspect="1"/>
          </p:cNvPicPr>
          <p:nvPr/>
        </p:nvPicPr>
        <p:blipFill>
          <a:blip r:embed="rId3" cstate="print"/>
          <a:stretch>
            <a:fillRect/>
          </a:stretch>
        </p:blipFill>
        <p:spPr>
          <a:xfrm>
            <a:off x="3571868" y="714356"/>
            <a:ext cx="2047539" cy="1702800"/>
          </a:xfrm>
          <a:prstGeom prst="rect">
            <a:avLst/>
          </a:prstGeom>
        </p:spPr>
      </p:pic>
      <p:pic>
        <p:nvPicPr>
          <p:cNvPr id="6" name="Kép 5" descr="21.c.jpg"/>
          <p:cNvPicPr>
            <a:picLocks noChangeAspect="1"/>
          </p:cNvPicPr>
          <p:nvPr/>
        </p:nvPicPr>
        <p:blipFill>
          <a:blip r:embed="rId4" cstate="print"/>
          <a:stretch>
            <a:fillRect/>
          </a:stretch>
        </p:blipFill>
        <p:spPr>
          <a:xfrm>
            <a:off x="6500826" y="4643446"/>
            <a:ext cx="2005653" cy="1702800"/>
          </a:xfrm>
          <a:prstGeom prst="rect">
            <a:avLst/>
          </a:prstGeom>
        </p:spPr>
      </p:pic>
      <p:pic>
        <p:nvPicPr>
          <p:cNvPr id="7" name="Kép 6" descr="21.d.jpg"/>
          <p:cNvPicPr>
            <a:picLocks noChangeAspect="1"/>
          </p:cNvPicPr>
          <p:nvPr/>
        </p:nvPicPr>
        <p:blipFill>
          <a:blip r:embed="rId5" cstate="print"/>
          <a:stretch>
            <a:fillRect/>
          </a:stretch>
        </p:blipFill>
        <p:spPr>
          <a:xfrm>
            <a:off x="642910" y="2786058"/>
            <a:ext cx="2057185" cy="1702800"/>
          </a:xfrm>
          <a:prstGeom prst="rect">
            <a:avLst/>
          </a:prstGeom>
        </p:spPr>
      </p:pic>
      <p:pic>
        <p:nvPicPr>
          <p:cNvPr id="8" name="Kép 7" descr="21.e.jpg"/>
          <p:cNvPicPr>
            <a:picLocks noChangeAspect="1"/>
          </p:cNvPicPr>
          <p:nvPr/>
        </p:nvPicPr>
        <p:blipFill>
          <a:blip r:embed="rId6" cstate="print"/>
          <a:stretch>
            <a:fillRect/>
          </a:stretch>
        </p:blipFill>
        <p:spPr>
          <a:xfrm>
            <a:off x="3571868" y="2714620"/>
            <a:ext cx="2048081" cy="1702800"/>
          </a:xfrm>
          <a:prstGeom prst="rect">
            <a:avLst/>
          </a:prstGeom>
        </p:spPr>
      </p:pic>
      <p:pic>
        <p:nvPicPr>
          <p:cNvPr id="9" name="Kép 8" descr="21.f.jpg"/>
          <p:cNvPicPr>
            <a:picLocks noChangeAspect="1"/>
          </p:cNvPicPr>
          <p:nvPr/>
        </p:nvPicPr>
        <p:blipFill>
          <a:blip r:embed="rId7" cstate="print"/>
          <a:stretch>
            <a:fillRect/>
          </a:stretch>
        </p:blipFill>
        <p:spPr>
          <a:xfrm>
            <a:off x="6429388" y="2643182"/>
            <a:ext cx="2057080" cy="1702800"/>
          </a:xfrm>
          <a:prstGeom prst="rect">
            <a:avLst/>
          </a:prstGeom>
        </p:spPr>
      </p:pic>
      <p:pic>
        <p:nvPicPr>
          <p:cNvPr id="10" name="Kép 9" descr="21.i.jpg"/>
          <p:cNvPicPr>
            <a:picLocks noChangeAspect="1"/>
          </p:cNvPicPr>
          <p:nvPr/>
        </p:nvPicPr>
        <p:blipFill>
          <a:blip r:embed="rId8" cstate="print"/>
          <a:stretch>
            <a:fillRect/>
          </a:stretch>
        </p:blipFill>
        <p:spPr>
          <a:xfrm>
            <a:off x="642910" y="4714884"/>
            <a:ext cx="2055554" cy="1702800"/>
          </a:xfrm>
          <a:prstGeom prst="rect">
            <a:avLst/>
          </a:prstGeom>
        </p:spPr>
      </p:pic>
      <p:pic>
        <p:nvPicPr>
          <p:cNvPr id="11" name="Kép 10" descr="21.l.jpg"/>
          <p:cNvPicPr>
            <a:picLocks noChangeAspect="1"/>
          </p:cNvPicPr>
          <p:nvPr/>
        </p:nvPicPr>
        <p:blipFill>
          <a:blip r:embed="rId9" cstate="print"/>
          <a:stretch>
            <a:fillRect/>
          </a:stretch>
        </p:blipFill>
        <p:spPr>
          <a:xfrm>
            <a:off x="3571868" y="4714884"/>
            <a:ext cx="2045605" cy="1702800"/>
          </a:xfrm>
          <a:prstGeom prst="rect">
            <a:avLst/>
          </a:prstGeom>
        </p:spPr>
      </p:pic>
      <p:pic>
        <p:nvPicPr>
          <p:cNvPr id="12" name="Kép 11" descr="21.n.jpg"/>
          <p:cNvPicPr>
            <a:picLocks noChangeAspect="1"/>
          </p:cNvPicPr>
          <p:nvPr/>
        </p:nvPicPr>
        <p:blipFill>
          <a:blip r:embed="rId10" cstate="print"/>
          <a:stretch>
            <a:fillRect/>
          </a:stretch>
        </p:blipFill>
        <p:spPr>
          <a:xfrm>
            <a:off x="6429388" y="642918"/>
            <a:ext cx="2021433" cy="17028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kiáll 11 kép 22 éves 1.jpg"/>
          <p:cNvPicPr>
            <a:picLocks noChangeAspect="1"/>
          </p:cNvPicPr>
          <p:nvPr/>
        </p:nvPicPr>
        <p:blipFill>
          <a:blip r:embed="rId2" cstate="print"/>
          <a:stretch>
            <a:fillRect/>
          </a:stretch>
        </p:blipFill>
        <p:spPr>
          <a:xfrm>
            <a:off x="428596" y="357166"/>
            <a:ext cx="1646520" cy="2071702"/>
          </a:xfrm>
          <a:prstGeom prst="rect">
            <a:avLst/>
          </a:prstGeom>
          <a:ln w="38100">
            <a:solidFill>
              <a:srgbClr val="FFFCE7"/>
            </a:solidFill>
          </a:ln>
        </p:spPr>
      </p:pic>
      <p:sp>
        <p:nvSpPr>
          <p:cNvPr id="6" name="Téglalap 5"/>
          <p:cNvSpPr/>
          <p:nvPr/>
        </p:nvSpPr>
        <p:spPr>
          <a:xfrm>
            <a:off x="2286000" y="0"/>
            <a:ext cx="6429404" cy="6801862"/>
          </a:xfrm>
          <a:prstGeom prst="rect">
            <a:avLst/>
          </a:prstGeom>
        </p:spPr>
        <p:txBody>
          <a:bodyPr wrap="square">
            <a:spAutoFit/>
          </a:bodyPr>
          <a:lstStyle/>
          <a:p>
            <a:pPr algn="just"/>
            <a:endParaRPr lang="hu-HU" dirty="0" smtClean="0">
              <a:solidFill>
                <a:schemeClr val="bg1">
                  <a:lumMod val="95000"/>
                </a:schemeClr>
              </a:solidFill>
            </a:endParaRPr>
          </a:p>
          <a:p>
            <a:pPr algn="just"/>
            <a:r>
              <a:rPr lang="hu-HU" sz="1600" dirty="0" smtClean="0">
                <a:solidFill>
                  <a:schemeClr val="bg1">
                    <a:lumMod val="95000"/>
                  </a:schemeClr>
                </a:solidFill>
              </a:rPr>
              <a:t>Kitartóan hitt abban, hogy eljuthat Budapestre festészetet tanulni. Álmait nem volt hajlandó feladni. Naplóját is azért kezdte el írni, hogy bebizonyítsa, értelmes és hasznos életet fog élni. Nagy szorgalommal és kitartással bebizonyítja, hogy érdemes küzdeni a kitűzött nemes célok elérése érdekében. Tizennyolc éves korától már egyre tudatosabban és szorgalmasabban rajzolt irányítás nélkül természet után is abban a reményben, hogy Pestre kerülhet egy olyan intézetbe, ahol tanulhat, továbbfejlődhet és tehetsége   kibontakozhat. Ilyen intézet azonban nem volt ( és ma sincs), ahol a hasonló betegséggel küzdő, tehetséges, de </a:t>
            </a:r>
            <a:r>
              <a:rPr lang="hu-HU" sz="1600" b="1" dirty="0" smtClean="0">
                <a:solidFill>
                  <a:schemeClr val="bg1">
                    <a:lumMod val="95000"/>
                  </a:schemeClr>
                </a:solidFill>
              </a:rPr>
              <a:t>folyamatos ellátásra szoruló </a:t>
            </a:r>
            <a:r>
              <a:rPr lang="hu-HU" sz="1600" dirty="0" smtClean="0">
                <a:solidFill>
                  <a:schemeClr val="bg1">
                    <a:lumMod val="95000"/>
                  </a:schemeClr>
                </a:solidFill>
              </a:rPr>
              <a:t>fiatalok tanulhatnának. </a:t>
            </a:r>
          </a:p>
          <a:p>
            <a:pPr algn="just"/>
            <a:r>
              <a:rPr lang="hu-HU" sz="1600" dirty="0" smtClean="0">
                <a:solidFill>
                  <a:schemeClr val="bg1">
                    <a:lumMod val="95000"/>
                  </a:schemeClr>
                </a:solidFill>
              </a:rPr>
              <a:t>Sikertelen próbálkozások sorát élte át különböző kórházakban, melyekben műtétekkel fizikai állapotának javítását remélte ahhoz, hogy önálló életet élhessen. Amikor húszéves korában levelezésével  önállóan kezébe vehette sorsának irányítását, már késő volt. Mint kiderült, kisgyermek korában kellett volna elkezdenie a fejlesztő tornákat mellyel elkerülhető lett volna állapotának ilyen mértékű leromlása. Hogy Édesanyjának ( és sorstársainak) segítsen, az otthon-ápolás könnyítését  megoldhassa, segítő eszközökről tervrajzokat készített de ötletei megvalósításában támogatás nélkül maradt a kórházi  szakemberek kevés befolyása és műhelyeiknek szegényes eszköztára miatt. Akkoriban az orvosok felkészültsége (felkészítése) sem volt elegendő a fogyatékos emberek sorsának megkönnyítése, mindennapi életvitelük minőségének személyre szabott javítása érdekében. </a:t>
            </a:r>
          </a:p>
          <a:p>
            <a:pPr algn="just"/>
            <a:r>
              <a:rPr lang="hu-HU" sz="1600" dirty="0" smtClean="0">
                <a:solidFill>
                  <a:schemeClr val="bg1">
                    <a:lumMod val="95000"/>
                  </a:schemeClr>
                </a:solidFill>
              </a:rPr>
              <a:t> </a:t>
            </a:r>
            <a:endParaRPr lang="hu-HU" sz="16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57200" y="571480"/>
            <a:ext cx="4471990" cy="5857916"/>
          </a:xfrm>
        </p:spPr>
        <p:txBody>
          <a:bodyPr/>
          <a:lstStyle/>
          <a:p>
            <a:pPr>
              <a:buNone/>
            </a:pPr>
            <a:endParaRPr lang="hu-HU" sz="1400" dirty="0" smtClean="0">
              <a:solidFill>
                <a:schemeClr val="bg1">
                  <a:lumMod val="95000"/>
                </a:schemeClr>
              </a:solidFill>
            </a:endParaRPr>
          </a:p>
          <a:p>
            <a:pPr>
              <a:buNone/>
            </a:pPr>
            <a:r>
              <a:rPr lang="hu-HU" sz="1400" dirty="0" smtClean="0">
                <a:solidFill>
                  <a:schemeClr val="bg1">
                    <a:lumMod val="95000"/>
                  </a:schemeClr>
                </a:solidFill>
              </a:rPr>
              <a:t>„….Ha egyszer legépeljük a naplót, márpedig le fogjuk gépelni, akkor adok egy példányt belőle Kakuk Györgynek.”</a:t>
            </a:r>
          </a:p>
          <a:p>
            <a:pPr>
              <a:buNone/>
            </a:pPr>
            <a:endParaRPr lang="hu-HU" sz="1400" dirty="0" smtClean="0">
              <a:solidFill>
                <a:schemeClr val="bg1">
                  <a:lumMod val="95000"/>
                </a:schemeClr>
              </a:solidFill>
            </a:endParaRPr>
          </a:p>
          <a:p>
            <a:pPr>
              <a:buNone/>
            </a:pPr>
            <a:endParaRPr lang="hu-HU" sz="1400" dirty="0" smtClean="0">
              <a:solidFill>
                <a:schemeClr val="bg1">
                  <a:lumMod val="95000"/>
                </a:schemeClr>
              </a:solidFill>
            </a:endParaRPr>
          </a:p>
          <a:p>
            <a:pPr>
              <a:buNone/>
            </a:pPr>
            <a:endParaRPr lang="hu-HU" sz="1400" dirty="0" smtClean="0">
              <a:solidFill>
                <a:schemeClr val="bg1">
                  <a:lumMod val="95000"/>
                </a:schemeClr>
              </a:solidFill>
            </a:endParaRPr>
          </a:p>
          <a:p>
            <a:pPr>
              <a:buNone/>
            </a:pPr>
            <a:endParaRPr lang="hu-HU" sz="1400" dirty="0" smtClean="0">
              <a:solidFill>
                <a:schemeClr val="bg1">
                  <a:lumMod val="95000"/>
                </a:schemeClr>
              </a:solidFill>
            </a:endParaRPr>
          </a:p>
          <a:p>
            <a:pPr algn="just">
              <a:buNone/>
            </a:pPr>
            <a:r>
              <a:rPr lang="hu-HU" sz="1400" dirty="0" smtClean="0">
                <a:solidFill>
                  <a:schemeClr val="bg1">
                    <a:lumMod val="95000"/>
                  </a:schemeClr>
                </a:solidFill>
              </a:rPr>
              <a:t>       Kórházjárásainak nehéz időszakában találkozott  a doktorral és igen nagy bizalommal volt iránta. Sokat remélt angyali tekintetétől, jóságától, szaktudásától. </a:t>
            </a:r>
          </a:p>
          <a:p>
            <a:pPr algn="just">
              <a:buNone/>
            </a:pPr>
            <a:r>
              <a:rPr lang="hu-HU" sz="1400" dirty="0" smtClean="0">
                <a:solidFill>
                  <a:schemeClr val="bg1">
                    <a:lumMod val="95000"/>
                  </a:schemeClr>
                </a:solidFill>
              </a:rPr>
              <a:t>       Sajnos, Ő sem tudott segíteni rajta. Késő volt már. Ha olyan korai fejlesztő házak lettek volna abban az időben is, amikor Jolika kisgyermek volt, nem várt volna rá annyi testi-lelki szenvedés  melynek elsősorban a tehetetlen kiszolgáltatottság volt az oka.</a:t>
            </a:r>
          </a:p>
          <a:p>
            <a:pPr algn="just">
              <a:buNone/>
            </a:pPr>
            <a:r>
              <a:rPr lang="hu-HU" sz="1400" dirty="0" smtClean="0">
                <a:solidFill>
                  <a:schemeClr val="bg1">
                    <a:lumMod val="95000"/>
                  </a:schemeClr>
                </a:solidFill>
              </a:rPr>
              <a:t>       Lehet azonban, ha vágya valóra válik, akkor nem termett volna ilyen csodálatos igazgyöngy ebben az egyszerűnek látszó, törékeny élet-kagylóban, amit most Jolánka Naplójában letett elénk…</a:t>
            </a:r>
          </a:p>
          <a:p>
            <a:pPr algn="just">
              <a:buNone/>
            </a:pPr>
            <a:endParaRPr lang="hu-HU" sz="1400" dirty="0" smtClean="0">
              <a:solidFill>
                <a:schemeClr val="bg1">
                  <a:lumMod val="95000"/>
                </a:schemeClr>
              </a:solidFill>
            </a:endParaRPr>
          </a:p>
          <a:p>
            <a:pPr>
              <a:buNone/>
            </a:pPr>
            <a:endParaRPr lang="hu-HU" sz="1400" dirty="0" smtClean="0">
              <a:solidFill>
                <a:schemeClr val="bg1">
                  <a:lumMod val="95000"/>
                </a:schemeClr>
              </a:solidFill>
            </a:endParaRPr>
          </a:p>
          <a:p>
            <a:pPr>
              <a:buNone/>
            </a:pPr>
            <a:endParaRPr lang="hu-HU" sz="1400" dirty="0" smtClean="0">
              <a:solidFill>
                <a:schemeClr val="bg1">
                  <a:lumMod val="95000"/>
                </a:schemeClr>
              </a:solidFill>
            </a:endParaRPr>
          </a:p>
          <a:p>
            <a:pPr>
              <a:buNone/>
            </a:pPr>
            <a:endParaRPr lang="hu-HU" sz="1400" dirty="0" smtClean="0">
              <a:solidFill>
                <a:schemeClr val="bg1">
                  <a:lumMod val="95000"/>
                </a:schemeClr>
              </a:solidFill>
            </a:endParaRPr>
          </a:p>
        </p:txBody>
      </p:sp>
      <p:pic>
        <p:nvPicPr>
          <p:cNvPr id="4" name="Kép 3" descr="kakuk györgy.jpg"/>
          <p:cNvPicPr>
            <a:picLocks noChangeAspect="1"/>
          </p:cNvPicPr>
          <p:nvPr/>
        </p:nvPicPr>
        <p:blipFill>
          <a:blip r:embed="rId2"/>
          <a:stretch>
            <a:fillRect/>
          </a:stretch>
        </p:blipFill>
        <p:spPr>
          <a:xfrm>
            <a:off x="5429256" y="642918"/>
            <a:ext cx="3143272" cy="4714908"/>
          </a:xfrm>
          <a:prstGeom prst="rect">
            <a:avLst/>
          </a:prstGeom>
        </p:spPr>
      </p:pic>
      <p:sp>
        <p:nvSpPr>
          <p:cNvPr id="5" name="Szövegdoboz 4"/>
          <p:cNvSpPr txBox="1"/>
          <p:nvPr/>
        </p:nvSpPr>
        <p:spPr>
          <a:xfrm>
            <a:off x="5429256" y="5357826"/>
            <a:ext cx="3143272" cy="738664"/>
          </a:xfrm>
          <a:prstGeom prst="rect">
            <a:avLst/>
          </a:prstGeom>
          <a:noFill/>
        </p:spPr>
        <p:txBody>
          <a:bodyPr wrap="square" rtlCol="0">
            <a:spAutoFit/>
          </a:bodyPr>
          <a:lstStyle/>
          <a:p>
            <a:pPr algn="ctr"/>
            <a:r>
              <a:rPr lang="hu-HU" sz="1400" dirty="0" err="1" smtClean="0">
                <a:solidFill>
                  <a:schemeClr val="bg1">
                    <a:lumMod val="95000"/>
                  </a:schemeClr>
                </a:solidFill>
              </a:rPr>
              <a:t>Dr</a:t>
            </a:r>
            <a:r>
              <a:rPr lang="hu-HU" sz="1400" dirty="0" smtClean="0">
                <a:solidFill>
                  <a:schemeClr val="bg1">
                    <a:lumMod val="95000"/>
                  </a:schemeClr>
                </a:solidFill>
              </a:rPr>
              <a:t> Kakuk György</a:t>
            </a:r>
          </a:p>
          <a:p>
            <a:pPr algn="ctr"/>
            <a:r>
              <a:rPr lang="hu-HU" sz="1400" dirty="0" smtClean="0">
                <a:solidFill>
                  <a:schemeClr val="bg1">
                    <a:lumMod val="95000"/>
                  </a:schemeClr>
                </a:solidFill>
              </a:rPr>
              <a:t>1938-2018</a:t>
            </a:r>
          </a:p>
          <a:p>
            <a:pPr algn="ctr"/>
            <a:endParaRPr lang="hu-HU" sz="1400" dirty="0">
              <a:solidFill>
                <a:schemeClr val="bg1">
                  <a:lumMod val="95000"/>
                </a:schemeClr>
              </a:solidFill>
            </a:endParaRPr>
          </a:p>
        </p:txBody>
      </p:sp>
      <p:sp>
        <p:nvSpPr>
          <p:cNvPr id="6" name="Téglalap 5"/>
          <p:cNvSpPr/>
          <p:nvPr/>
        </p:nvSpPr>
        <p:spPr>
          <a:xfrm>
            <a:off x="5214942" y="5929330"/>
            <a:ext cx="3929058" cy="566308"/>
          </a:xfrm>
          <a:prstGeom prst="rect">
            <a:avLst/>
          </a:prstGeom>
        </p:spPr>
        <p:txBody>
          <a:bodyPr wrap="square">
            <a:spAutoFit/>
          </a:bodyPr>
          <a:lstStyle/>
          <a:p>
            <a:pPr marL="342900" lvl="0" indent="-342900" algn="ctr">
              <a:spcBef>
                <a:spcPct val="20000"/>
              </a:spcBef>
            </a:pPr>
            <a:r>
              <a:rPr lang="hu-HU" sz="1400" kern="0" dirty="0" smtClean="0">
                <a:solidFill>
                  <a:srgbClr val="FFFFFF">
                    <a:lumMod val="95000"/>
                  </a:srgbClr>
                </a:solidFill>
                <a:latin typeface="Arial"/>
              </a:rPr>
              <a:t>A Debreceni Egyetem </a:t>
            </a:r>
          </a:p>
          <a:p>
            <a:pPr marL="342900" lvl="0" indent="-342900" algn="ctr">
              <a:spcBef>
                <a:spcPct val="20000"/>
              </a:spcBef>
            </a:pPr>
            <a:r>
              <a:rPr lang="hu-HU" sz="1400" kern="0" dirty="0" err="1" smtClean="0">
                <a:solidFill>
                  <a:srgbClr val="FFFFFF">
                    <a:lumMod val="95000"/>
                  </a:srgbClr>
                </a:solidFill>
                <a:latin typeface="Arial"/>
              </a:rPr>
              <a:t>Nephrologia</a:t>
            </a:r>
            <a:r>
              <a:rPr lang="hu-HU" sz="1400" kern="0" dirty="0" smtClean="0">
                <a:solidFill>
                  <a:srgbClr val="FFFFFF">
                    <a:lumMod val="95000"/>
                  </a:srgbClr>
                </a:solidFill>
                <a:latin typeface="Arial"/>
              </a:rPr>
              <a:t> tanszékének professzora</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artalom helye 6" descr="kiáll 110002.jpg"/>
          <p:cNvPicPr>
            <a:picLocks noGrp="1" noChangeAspect="1"/>
          </p:cNvPicPr>
          <p:nvPr>
            <p:ph idx="1"/>
          </p:nvPr>
        </p:nvPicPr>
        <p:blipFill>
          <a:blip r:embed="rId2" cstate="print"/>
          <a:stretch>
            <a:fillRect/>
          </a:stretch>
        </p:blipFill>
        <p:spPr>
          <a:xfrm>
            <a:off x="5000628" y="1214422"/>
            <a:ext cx="3793958" cy="5072098"/>
          </a:xfrm>
          <a:ln w="38100">
            <a:solidFill>
              <a:schemeClr val="bg1">
                <a:lumMod val="95000"/>
              </a:schemeClr>
            </a:solidFill>
          </a:ln>
        </p:spPr>
      </p:pic>
      <p:pic>
        <p:nvPicPr>
          <p:cNvPr id="4" name="Tartalom helye 3" descr="kiáll6.jpg"/>
          <p:cNvPicPr>
            <a:picLocks noChangeAspect="1"/>
          </p:cNvPicPr>
          <p:nvPr/>
        </p:nvPicPr>
        <p:blipFill>
          <a:blip r:embed="rId3"/>
          <a:stretch>
            <a:fillRect/>
          </a:stretch>
        </p:blipFill>
        <p:spPr bwMode="auto">
          <a:xfrm>
            <a:off x="357158" y="285728"/>
            <a:ext cx="1956068" cy="3080962"/>
          </a:xfrm>
          <a:prstGeom prst="rect">
            <a:avLst/>
          </a:prstGeom>
          <a:noFill/>
          <a:ln w="9525">
            <a:noFill/>
            <a:miter lim="800000"/>
            <a:headEnd/>
            <a:tailEnd/>
          </a:ln>
          <a:effectLst/>
        </p:spPr>
      </p:pic>
      <p:sp>
        <p:nvSpPr>
          <p:cNvPr id="9" name="Szövegdoboz 8"/>
          <p:cNvSpPr txBox="1"/>
          <p:nvPr/>
        </p:nvSpPr>
        <p:spPr>
          <a:xfrm>
            <a:off x="857224" y="4286256"/>
            <a:ext cx="3714776" cy="1815882"/>
          </a:xfrm>
          <a:prstGeom prst="rect">
            <a:avLst/>
          </a:prstGeom>
          <a:noFill/>
        </p:spPr>
        <p:txBody>
          <a:bodyPr wrap="square" rtlCol="0">
            <a:spAutoFit/>
          </a:bodyPr>
          <a:lstStyle/>
          <a:p>
            <a:pPr algn="just"/>
            <a:r>
              <a:rPr lang="hu-HU" sz="1400" dirty="0" smtClean="0">
                <a:solidFill>
                  <a:schemeClr val="bg1">
                    <a:lumMod val="95000"/>
                  </a:schemeClr>
                </a:solidFill>
              </a:rPr>
              <a:t>Az új plébános, Ernő atya és édesanyja Mária néni a föld alatt átvezettették a templomból a mikrofont és Dezső a rádión keresztül hallhatóvá tette a szentmiséket, egyházi eseményeket a </a:t>
            </a:r>
            <a:r>
              <a:rPr lang="hu-HU" sz="1400" dirty="0" err="1" smtClean="0">
                <a:solidFill>
                  <a:schemeClr val="bg1">
                    <a:lumMod val="95000"/>
                  </a:schemeClr>
                </a:solidFill>
              </a:rPr>
              <a:t>csépai</a:t>
            </a:r>
            <a:r>
              <a:rPr lang="hu-HU" sz="1400" dirty="0" smtClean="0">
                <a:solidFill>
                  <a:schemeClr val="bg1">
                    <a:lumMod val="95000"/>
                  </a:schemeClr>
                </a:solidFill>
              </a:rPr>
              <a:t> otthonban is.</a:t>
            </a:r>
          </a:p>
          <a:p>
            <a:pPr algn="just"/>
            <a:r>
              <a:rPr lang="hu-HU" sz="1400" dirty="0" smtClean="0">
                <a:solidFill>
                  <a:schemeClr val="bg1">
                    <a:lumMod val="95000"/>
                  </a:schemeClr>
                </a:solidFill>
              </a:rPr>
              <a:t>Ettől kezdve ez a „CSODA” Jolánka életének legfontosabb, meghatározó korszaka lett. </a:t>
            </a:r>
            <a:endParaRPr lang="hu-HU" sz="1400" dirty="0">
              <a:solidFill>
                <a:schemeClr val="bg1">
                  <a:lumMod val="95000"/>
                </a:schemeClr>
              </a:solidFill>
            </a:endParaRPr>
          </a:p>
        </p:txBody>
      </p:sp>
      <p:sp>
        <p:nvSpPr>
          <p:cNvPr id="10" name="Szövegdoboz 9"/>
          <p:cNvSpPr txBox="1"/>
          <p:nvPr/>
        </p:nvSpPr>
        <p:spPr>
          <a:xfrm>
            <a:off x="357158" y="3500439"/>
            <a:ext cx="4214842" cy="646331"/>
          </a:xfrm>
          <a:prstGeom prst="rect">
            <a:avLst/>
          </a:prstGeom>
          <a:noFill/>
        </p:spPr>
        <p:txBody>
          <a:bodyPr wrap="square" rtlCol="0">
            <a:spAutoFit/>
          </a:bodyPr>
          <a:lstStyle/>
          <a:p>
            <a:r>
              <a:rPr lang="hu-HU" sz="1200" dirty="0" smtClean="0">
                <a:solidFill>
                  <a:schemeClr val="bg1">
                    <a:lumMod val="95000"/>
                  </a:schemeClr>
                </a:solidFill>
              </a:rPr>
              <a:t>Frech atya nyugdíjazása és elköltözése után a plébánia és papi utódjai gondoskodó szeretetébe ajánlotta a templom mellett lakó </a:t>
            </a:r>
            <a:r>
              <a:rPr lang="hu-HU" sz="1200" dirty="0" err="1" smtClean="0">
                <a:solidFill>
                  <a:schemeClr val="bg1">
                    <a:lumMod val="95000"/>
                  </a:schemeClr>
                </a:solidFill>
              </a:rPr>
              <a:t>Tassy</a:t>
            </a:r>
            <a:r>
              <a:rPr lang="hu-HU" sz="1200" dirty="0" smtClean="0">
                <a:solidFill>
                  <a:schemeClr val="bg1">
                    <a:lumMod val="95000"/>
                  </a:schemeClr>
                </a:solidFill>
              </a:rPr>
              <a:t> családot.</a:t>
            </a:r>
            <a:endParaRPr lang="hu-HU" sz="1200" dirty="0">
              <a:solidFill>
                <a:schemeClr val="bg1">
                  <a:lumMod val="95000"/>
                </a:schemeClr>
              </a:solidFill>
            </a:endParaRPr>
          </a:p>
        </p:txBody>
      </p:sp>
      <p:pic>
        <p:nvPicPr>
          <p:cNvPr id="11" name="Kép 10" descr="7.a. A csépai templom szomszédságában.jpg"/>
          <p:cNvPicPr>
            <a:picLocks noChangeAspect="1"/>
          </p:cNvPicPr>
          <p:nvPr/>
        </p:nvPicPr>
        <p:blipFill>
          <a:blip r:embed="rId4" cstate="print"/>
          <a:stretch>
            <a:fillRect/>
          </a:stretch>
        </p:blipFill>
        <p:spPr>
          <a:xfrm>
            <a:off x="2786050" y="357166"/>
            <a:ext cx="1930183" cy="2935278"/>
          </a:xfrm>
          <a:prstGeom prst="rect">
            <a:avLst/>
          </a:prstGeom>
        </p:spPr>
      </p:pic>
      <p:sp>
        <p:nvSpPr>
          <p:cNvPr id="8" name="Szövegdoboz 7"/>
          <p:cNvSpPr txBox="1"/>
          <p:nvPr/>
        </p:nvSpPr>
        <p:spPr>
          <a:xfrm>
            <a:off x="4929190" y="357166"/>
            <a:ext cx="3857652" cy="400110"/>
          </a:xfrm>
          <a:prstGeom prst="rect">
            <a:avLst/>
          </a:prstGeom>
          <a:noFill/>
        </p:spPr>
        <p:txBody>
          <a:bodyPr wrap="square" rtlCol="0">
            <a:spAutoFit/>
          </a:bodyPr>
          <a:lstStyle/>
          <a:p>
            <a:r>
              <a:rPr lang="hu-HU" dirty="0" smtClean="0">
                <a:solidFill>
                  <a:schemeClr val="bg1">
                    <a:lumMod val="95000"/>
                  </a:schemeClr>
                </a:solidFill>
              </a:rPr>
              <a:t>A templom áldott közelségében</a:t>
            </a:r>
            <a:endParaRPr lang="hu-HU"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descr="Tassy Jolán A SZERETET OLTALMÁBAN.jpg"/>
          <p:cNvPicPr>
            <a:picLocks noChangeAspect="1"/>
          </p:cNvPicPr>
          <p:nvPr/>
        </p:nvPicPr>
        <p:blipFill>
          <a:blip r:embed="rId2"/>
          <a:srcRect b="2198"/>
          <a:stretch>
            <a:fillRect/>
          </a:stretch>
        </p:blipFill>
        <p:spPr>
          <a:xfrm>
            <a:off x="642910" y="1142984"/>
            <a:ext cx="3512099" cy="5040000"/>
          </a:xfrm>
          <a:prstGeom prst="rect">
            <a:avLst/>
          </a:prstGeom>
        </p:spPr>
      </p:pic>
      <p:pic>
        <p:nvPicPr>
          <p:cNvPr id="6" name="Kép 5" descr="A kereszt elfogadása.jpg"/>
          <p:cNvPicPr>
            <a:picLocks noChangeAspect="1"/>
          </p:cNvPicPr>
          <p:nvPr/>
        </p:nvPicPr>
        <p:blipFill>
          <a:blip r:embed="rId3"/>
          <a:srcRect l="2343" t="3768" r="51563"/>
          <a:stretch>
            <a:fillRect/>
          </a:stretch>
        </p:blipFill>
        <p:spPr>
          <a:xfrm>
            <a:off x="5143504" y="1142984"/>
            <a:ext cx="3322264" cy="5040000"/>
          </a:xfrm>
          <a:prstGeom prst="rect">
            <a:avLst/>
          </a:prstGeom>
        </p:spPr>
      </p:pic>
      <p:sp>
        <p:nvSpPr>
          <p:cNvPr id="4" name="Szövegdoboz 3"/>
          <p:cNvSpPr txBox="1"/>
          <p:nvPr/>
        </p:nvSpPr>
        <p:spPr>
          <a:xfrm>
            <a:off x="1000100" y="357166"/>
            <a:ext cx="7215238" cy="400110"/>
          </a:xfrm>
          <a:prstGeom prst="rect">
            <a:avLst/>
          </a:prstGeom>
          <a:noFill/>
        </p:spPr>
        <p:txBody>
          <a:bodyPr wrap="square" rtlCol="0">
            <a:spAutoFit/>
          </a:bodyPr>
          <a:lstStyle/>
          <a:p>
            <a:pPr algn="ctr"/>
            <a:r>
              <a:rPr lang="hu-HU" dirty="0" smtClean="0">
                <a:solidFill>
                  <a:schemeClr val="bg1">
                    <a:lumMod val="95000"/>
                  </a:schemeClr>
                </a:solidFill>
              </a:rPr>
              <a:t>„A Jóisten a lélek szárnyaival kárpótolt”</a:t>
            </a:r>
            <a:endParaRPr lang="hu-HU"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Tassy Jolán A SZERETET OLTALMÁBAN.jpg"/>
          <p:cNvPicPr>
            <a:picLocks noChangeAspect="1"/>
          </p:cNvPicPr>
          <p:nvPr/>
        </p:nvPicPr>
        <p:blipFill>
          <a:blip r:embed="rId2"/>
          <a:stretch>
            <a:fillRect/>
          </a:stretch>
        </p:blipFill>
        <p:spPr>
          <a:xfrm>
            <a:off x="6072198" y="642918"/>
            <a:ext cx="2921222" cy="4286280"/>
          </a:xfrm>
          <a:prstGeom prst="rect">
            <a:avLst/>
          </a:prstGeom>
        </p:spPr>
      </p:pic>
      <p:pic>
        <p:nvPicPr>
          <p:cNvPr id="8" name="Kép 7" descr="Papírcsipkék.jpg"/>
          <p:cNvPicPr>
            <a:picLocks noChangeAspect="1"/>
          </p:cNvPicPr>
          <p:nvPr/>
        </p:nvPicPr>
        <p:blipFill>
          <a:blip r:embed="rId3" cstate="print"/>
          <a:stretch>
            <a:fillRect/>
          </a:stretch>
        </p:blipFill>
        <p:spPr>
          <a:xfrm>
            <a:off x="3357554" y="1571612"/>
            <a:ext cx="2545223" cy="3600000"/>
          </a:xfrm>
          <a:prstGeom prst="rect">
            <a:avLst/>
          </a:prstGeom>
        </p:spPr>
      </p:pic>
      <p:pic>
        <p:nvPicPr>
          <p:cNvPr id="10" name="Tartalom helye 9" descr="Aranyfillérek.jpg"/>
          <p:cNvPicPr>
            <a:picLocks noGrp="1" noChangeAspect="1"/>
          </p:cNvPicPr>
          <p:nvPr>
            <p:ph idx="1"/>
          </p:nvPr>
        </p:nvPicPr>
        <p:blipFill>
          <a:blip r:embed="rId4" cstate="print"/>
          <a:stretch>
            <a:fillRect/>
          </a:stretch>
        </p:blipFill>
        <p:spPr>
          <a:xfrm>
            <a:off x="285720" y="714356"/>
            <a:ext cx="2912219" cy="4287600"/>
          </a:xfrm>
        </p:spPr>
      </p:pic>
      <p:sp>
        <p:nvSpPr>
          <p:cNvPr id="11" name="Szövegdoboz 10"/>
          <p:cNvSpPr txBox="1"/>
          <p:nvPr/>
        </p:nvSpPr>
        <p:spPr>
          <a:xfrm>
            <a:off x="3214678" y="571480"/>
            <a:ext cx="2571768" cy="584775"/>
          </a:xfrm>
          <a:prstGeom prst="rect">
            <a:avLst/>
          </a:prstGeom>
          <a:noFill/>
        </p:spPr>
        <p:txBody>
          <a:bodyPr wrap="square" rtlCol="0">
            <a:spAutoFit/>
          </a:bodyPr>
          <a:lstStyle/>
          <a:p>
            <a:pPr algn="ctr"/>
            <a:r>
              <a:rPr lang="hu-HU" sz="1600" dirty="0" err="1" smtClean="0">
                <a:solidFill>
                  <a:schemeClr val="bg1">
                    <a:lumMod val="95000"/>
                  </a:schemeClr>
                </a:solidFill>
              </a:rPr>
              <a:t>Tassy</a:t>
            </a:r>
            <a:r>
              <a:rPr lang="hu-HU" sz="1600" dirty="0" smtClean="0">
                <a:solidFill>
                  <a:schemeClr val="bg1">
                    <a:lumMod val="95000"/>
                  </a:schemeClr>
                </a:solidFill>
              </a:rPr>
              <a:t> Jolán </a:t>
            </a:r>
          </a:p>
          <a:p>
            <a:pPr algn="ctr"/>
            <a:r>
              <a:rPr lang="hu-HU" sz="1600" dirty="0" smtClean="0">
                <a:solidFill>
                  <a:schemeClr val="bg1">
                    <a:lumMod val="95000"/>
                  </a:schemeClr>
                </a:solidFill>
              </a:rPr>
              <a:t>Megjelent könyvei</a:t>
            </a:r>
            <a:endParaRPr lang="hu-HU" sz="1600" dirty="0">
              <a:solidFill>
                <a:schemeClr val="bg1">
                  <a:lumMod val="95000"/>
                </a:schemeClr>
              </a:solidFill>
            </a:endParaRPr>
          </a:p>
        </p:txBody>
      </p:sp>
      <p:sp>
        <p:nvSpPr>
          <p:cNvPr id="6" name="Szövegdoboz 5"/>
          <p:cNvSpPr txBox="1"/>
          <p:nvPr/>
        </p:nvSpPr>
        <p:spPr>
          <a:xfrm>
            <a:off x="6000760" y="5214950"/>
            <a:ext cx="3000396" cy="769441"/>
          </a:xfrm>
          <a:prstGeom prst="rect">
            <a:avLst/>
          </a:prstGeom>
          <a:noFill/>
        </p:spPr>
        <p:txBody>
          <a:bodyPr wrap="square" rtlCol="0">
            <a:spAutoFit/>
          </a:bodyPr>
          <a:lstStyle/>
          <a:p>
            <a:pPr algn="ctr"/>
            <a:r>
              <a:rPr lang="hu-HU" sz="1100" dirty="0" smtClean="0">
                <a:solidFill>
                  <a:schemeClr val="bg1"/>
                </a:solidFill>
                <a:latin typeface="+mn-lt"/>
              </a:rPr>
              <a:t>Tányérfestésből és fényképmásolásokból    összegyűjtött pénzén jelentette meg Jolán </a:t>
            </a:r>
          </a:p>
          <a:p>
            <a:pPr algn="ctr"/>
            <a:r>
              <a:rPr lang="hu-HU" sz="1100" dirty="0" smtClean="0">
                <a:solidFill>
                  <a:schemeClr val="bg1"/>
                </a:solidFill>
                <a:latin typeface="+mn-lt"/>
              </a:rPr>
              <a:t> A szeretet oltalmában c. 15 stációban megírt </a:t>
            </a:r>
          </a:p>
          <a:p>
            <a:pPr algn="ctr"/>
            <a:r>
              <a:rPr lang="hu-HU" sz="1100" dirty="0" smtClean="0">
                <a:solidFill>
                  <a:schemeClr val="bg1"/>
                </a:solidFill>
                <a:latin typeface="+mn-lt"/>
              </a:rPr>
              <a:t>önéletírását 2005-ben.</a:t>
            </a:r>
            <a:endParaRPr lang="hu-HU" sz="1100" dirty="0">
              <a:solidFill>
                <a:schemeClr val="bg1"/>
              </a:solidFill>
              <a:latin typeface="+mn-lt"/>
            </a:endParaRPr>
          </a:p>
        </p:txBody>
      </p:sp>
      <p:sp>
        <p:nvSpPr>
          <p:cNvPr id="7" name="Szövegdoboz 6"/>
          <p:cNvSpPr txBox="1"/>
          <p:nvPr/>
        </p:nvSpPr>
        <p:spPr>
          <a:xfrm>
            <a:off x="3214678" y="5357826"/>
            <a:ext cx="2571768" cy="600164"/>
          </a:xfrm>
          <a:prstGeom prst="rect">
            <a:avLst/>
          </a:prstGeom>
          <a:noFill/>
        </p:spPr>
        <p:txBody>
          <a:bodyPr wrap="square" rtlCol="0">
            <a:spAutoFit/>
          </a:bodyPr>
          <a:lstStyle/>
          <a:p>
            <a:pPr algn="ctr"/>
            <a:r>
              <a:rPr lang="hu-HU" sz="1100" dirty="0" smtClean="0">
                <a:solidFill>
                  <a:schemeClr val="bg1"/>
                </a:solidFill>
              </a:rPr>
              <a:t>A Lakitelki Népfőiskola támogatásában jelent meg a Papírcsipkék.</a:t>
            </a:r>
            <a:endParaRPr lang="hu-HU" sz="1100" dirty="0">
              <a:solidFill>
                <a:schemeClr val="bg1"/>
              </a:solidFill>
            </a:endParaRPr>
          </a:p>
        </p:txBody>
      </p:sp>
      <p:sp>
        <p:nvSpPr>
          <p:cNvPr id="9" name="Szövegdoboz 8"/>
          <p:cNvSpPr txBox="1"/>
          <p:nvPr/>
        </p:nvSpPr>
        <p:spPr>
          <a:xfrm>
            <a:off x="214282" y="5214950"/>
            <a:ext cx="2928958" cy="1446550"/>
          </a:xfrm>
          <a:prstGeom prst="rect">
            <a:avLst/>
          </a:prstGeom>
          <a:noFill/>
        </p:spPr>
        <p:txBody>
          <a:bodyPr wrap="square" rtlCol="0">
            <a:spAutoFit/>
          </a:bodyPr>
          <a:lstStyle/>
          <a:p>
            <a:pPr algn="ctr"/>
            <a:r>
              <a:rPr lang="hu-HU" sz="1100" dirty="0" smtClean="0">
                <a:solidFill>
                  <a:schemeClr val="bg1"/>
                </a:solidFill>
              </a:rPr>
              <a:t>Levelek Teréztől címmel nyert</a:t>
            </a:r>
          </a:p>
          <a:p>
            <a:pPr algn="ctr"/>
            <a:r>
              <a:rPr lang="hu-HU" sz="1100" dirty="0" smtClean="0">
                <a:solidFill>
                  <a:schemeClr val="bg1"/>
                </a:solidFill>
              </a:rPr>
              <a:t> Irodalmi fődíjat</a:t>
            </a:r>
          </a:p>
          <a:p>
            <a:pPr algn="ctr"/>
            <a:r>
              <a:rPr lang="hu-HU" sz="1100" dirty="0" smtClean="0">
                <a:solidFill>
                  <a:schemeClr val="bg1"/>
                </a:solidFill>
              </a:rPr>
              <a:t>  Rab-Kováts Évához írt leveleiből       összeállított LEVÉLNAPLÓ az ART’89 Mozgássérültek és Művészbarátaik Nemzetközi Fesztiváljának pályázatán .</a:t>
            </a:r>
          </a:p>
          <a:p>
            <a:pPr algn="ctr"/>
            <a:r>
              <a:rPr lang="hu-HU" sz="1100" dirty="0" smtClean="0">
                <a:solidFill>
                  <a:schemeClr val="bg1"/>
                </a:solidFill>
              </a:rPr>
              <a:t>Az írás az Aranyfillérek c. antológiában jelent meg.</a:t>
            </a:r>
            <a:endParaRPr lang="hu-HU" sz="1100"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ép 9" descr="Torn0002.jpg"/>
          <p:cNvPicPr>
            <a:picLocks noChangeAspect="1"/>
          </p:cNvPicPr>
          <p:nvPr/>
        </p:nvPicPr>
        <p:blipFill>
          <a:blip r:embed="rId2" cstate="print"/>
          <a:stretch>
            <a:fillRect/>
          </a:stretch>
        </p:blipFill>
        <p:spPr>
          <a:xfrm>
            <a:off x="571472" y="4071942"/>
            <a:ext cx="3508839" cy="2027094"/>
          </a:xfrm>
          <a:prstGeom prst="rect">
            <a:avLst/>
          </a:prstGeom>
        </p:spPr>
      </p:pic>
      <p:pic>
        <p:nvPicPr>
          <p:cNvPr id="5" name="Kép 4" descr="kiáll2.jpg"/>
          <p:cNvPicPr>
            <a:picLocks noChangeAspect="1"/>
          </p:cNvPicPr>
          <p:nvPr/>
        </p:nvPicPr>
        <p:blipFill>
          <a:blip r:embed="rId3" cstate="print"/>
          <a:srcRect l="7536" t="50284" r="15221" b="21917"/>
          <a:stretch>
            <a:fillRect/>
          </a:stretch>
        </p:blipFill>
        <p:spPr>
          <a:xfrm>
            <a:off x="4000496" y="285728"/>
            <a:ext cx="4618740" cy="1714512"/>
          </a:xfrm>
          <a:prstGeom prst="rect">
            <a:avLst/>
          </a:prstGeom>
        </p:spPr>
      </p:pic>
      <p:sp>
        <p:nvSpPr>
          <p:cNvPr id="4" name="Szövegdoboz 3"/>
          <p:cNvSpPr txBox="1"/>
          <p:nvPr/>
        </p:nvSpPr>
        <p:spPr>
          <a:xfrm>
            <a:off x="428596" y="142853"/>
            <a:ext cx="3071834" cy="769441"/>
          </a:xfrm>
          <a:prstGeom prst="rect">
            <a:avLst/>
          </a:prstGeom>
          <a:noFill/>
        </p:spPr>
        <p:txBody>
          <a:bodyPr wrap="square" rtlCol="0">
            <a:spAutoFit/>
          </a:bodyPr>
          <a:lstStyle/>
          <a:p>
            <a:pPr algn="just"/>
            <a:r>
              <a:rPr lang="hu-HU" sz="1100" b="1" dirty="0" smtClean="0">
                <a:solidFill>
                  <a:schemeClr val="bg1">
                    <a:lumMod val="95000"/>
                  </a:schemeClr>
                </a:solidFill>
                <a:latin typeface="+mj-lt"/>
              </a:rPr>
              <a:t>A szeretet oltalmában </a:t>
            </a:r>
            <a:r>
              <a:rPr lang="hu-HU" sz="1100" dirty="0" smtClean="0">
                <a:solidFill>
                  <a:schemeClr val="bg1">
                    <a:lumMod val="95000"/>
                  </a:schemeClr>
                </a:solidFill>
                <a:latin typeface="+mj-lt"/>
              </a:rPr>
              <a:t>című írását szétküldve nagyon sok elismerő levelet kapott, ami megerősítette Őt hitében és elhatározásaiban. Egyre biztosabban látta küldetését.</a:t>
            </a:r>
            <a:endParaRPr lang="hu-HU" sz="1100" dirty="0">
              <a:solidFill>
                <a:schemeClr val="bg1">
                  <a:lumMod val="95000"/>
                </a:schemeClr>
              </a:solidFill>
              <a:latin typeface="+mj-lt"/>
            </a:endParaRPr>
          </a:p>
        </p:txBody>
      </p:sp>
      <p:pic>
        <p:nvPicPr>
          <p:cNvPr id="7" name="Kép 6" descr="Erdő Péter0002.jpg"/>
          <p:cNvPicPr>
            <a:picLocks noChangeAspect="1"/>
          </p:cNvPicPr>
          <p:nvPr/>
        </p:nvPicPr>
        <p:blipFill>
          <a:blip r:embed="rId4" cstate="print"/>
          <a:stretch>
            <a:fillRect/>
          </a:stretch>
        </p:blipFill>
        <p:spPr>
          <a:xfrm>
            <a:off x="357158" y="1357298"/>
            <a:ext cx="3179943" cy="1838516"/>
          </a:xfrm>
          <a:prstGeom prst="rect">
            <a:avLst/>
          </a:prstGeom>
        </p:spPr>
      </p:pic>
      <p:pic>
        <p:nvPicPr>
          <p:cNvPr id="8" name="Kép 7" descr="K.Rich.jpg"/>
          <p:cNvPicPr>
            <a:picLocks noChangeAspect="1"/>
          </p:cNvPicPr>
          <p:nvPr/>
        </p:nvPicPr>
        <p:blipFill>
          <a:blip r:embed="rId5" cstate="print"/>
          <a:stretch>
            <a:fillRect/>
          </a:stretch>
        </p:blipFill>
        <p:spPr>
          <a:xfrm>
            <a:off x="3428992" y="1928802"/>
            <a:ext cx="1857388" cy="2554455"/>
          </a:xfrm>
          <a:prstGeom prst="rect">
            <a:avLst/>
          </a:prstGeom>
        </p:spPr>
      </p:pic>
      <p:pic>
        <p:nvPicPr>
          <p:cNvPr id="9" name="Kép 8" descr="Joli írta0002.jpg"/>
          <p:cNvPicPr>
            <a:picLocks noChangeAspect="1"/>
          </p:cNvPicPr>
          <p:nvPr/>
        </p:nvPicPr>
        <p:blipFill>
          <a:blip r:embed="rId6" cstate="print"/>
          <a:stretch>
            <a:fillRect/>
          </a:stretch>
        </p:blipFill>
        <p:spPr>
          <a:xfrm rot="16200000">
            <a:off x="4641661" y="3430779"/>
            <a:ext cx="3789771" cy="2643206"/>
          </a:xfrm>
          <a:prstGeom prst="rect">
            <a:avLst/>
          </a:prstGeom>
        </p:spPr>
      </p:pic>
      <p:pic>
        <p:nvPicPr>
          <p:cNvPr id="11" name="Kép 10" descr="J.A..jpg"/>
          <p:cNvPicPr>
            <a:picLocks noChangeAspect="1"/>
          </p:cNvPicPr>
          <p:nvPr/>
        </p:nvPicPr>
        <p:blipFill>
          <a:blip r:embed="rId7" cstate="print"/>
          <a:stretch>
            <a:fillRect/>
          </a:stretch>
        </p:blipFill>
        <p:spPr>
          <a:xfrm>
            <a:off x="7215206" y="1071546"/>
            <a:ext cx="1700545" cy="2649795"/>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42844" y="404664"/>
            <a:ext cx="2786082" cy="452568"/>
          </a:xfrm>
        </p:spPr>
        <p:txBody>
          <a:bodyPr/>
          <a:lstStyle/>
          <a:p>
            <a:r>
              <a:rPr lang="hu-HU" sz="1600" dirty="0" smtClean="0">
                <a:solidFill>
                  <a:schemeClr val="bg1"/>
                </a:solidFill>
              </a:rPr>
              <a:t>„Anyu nélkül semmi vagyok….”</a:t>
            </a:r>
            <a:endParaRPr lang="hu-HU" sz="1600" dirty="0">
              <a:solidFill>
                <a:schemeClr val="bg1"/>
              </a:solidFill>
            </a:endParaRPr>
          </a:p>
        </p:txBody>
      </p:sp>
      <p:pic>
        <p:nvPicPr>
          <p:cNvPr id="4" name="Tartalom helye 3" descr="57.jpg"/>
          <p:cNvPicPr>
            <a:picLocks noGrp="1" noChangeAspect="1"/>
          </p:cNvPicPr>
          <p:nvPr>
            <p:ph idx="1"/>
          </p:nvPr>
        </p:nvPicPr>
        <p:blipFill>
          <a:blip r:embed="rId2" cstate="print"/>
          <a:stretch>
            <a:fillRect/>
          </a:stretch>
        </p:blipFill>
        <p:spPr>
          <a:xfrm>
            <a:off x="3325187" y="500043"/>
            <a:ext cx="5253491" cy="5643602"/>
          </a:xfrm>
        </p:spPr>
      </p:pic>
      <p:pic>
        <p:nvPicPr>
          <p:cNvPr id="6" name="Kép 5" descr="beolvasás0029.jpg"/>
          <p:cNvPicPr>
            <a:picLocks noChangeAspect="1"/>
          </p:cNvPicPr>
          <p:nvPr/>
        </p:nvPicPr>
        <p:blipFill>
          <a:blip r:embed="rId3" cstate="print"/>
          <a:stretch>
            <a:fillRect/>
          </a:stretch>
        </p:blipFill>
        <p:spPr>
          <a:xfrm>
            <a:off x="1142976" y="5072074"/>
            <a:ext cx="1000132" cy="1462393"/>
          </a:xfrm>
          <a:prstGeom prst="rect">
            <a:avLst/>
          </a:prstGeom>
        </p:spPr>
      </p:pic>
      <p:sp>
        <p:nvSpPr>
          <p:cNvPr id="5" name="Szövegdoboz 4"/>
          <p:cNvSpPr txBox="1"/>
          <p:nvPr/>
        </p:nvSpPr>
        <p:spPr>
          <a:xfrm>
            <a:off x="214282" y="928670"/>
            <a:ext cx="2500330" cy="3970318"/>
          </a:xfrm>
          <a:prstGeom prst="rect">
            <a:avLst/>
          </a:prstGeom>
          <a:noFill/>
        </p:spPr>
        <p:txBody>
          <a:bodyPr wrap="square" rtlCol="0">
            <a:spAutoFit/>
          </a:bodyPr>
          <a:lstStyle/>
          <a:p>
            <a:pPr algn="just"/>
            <a:r>
              <a:rPr lang="hu-HU" sz="1400" dirty="0" smtClean="0">
                <a:solidFill>
                  <a:schemeClr val="bg1">
                    <a:lumMod val="95000"/>
                  </a:schemeClr>
                </a:solidFill>
              </a:rPr>
              <a:t>„Anyu nem a pénzt gyűjtötte és nem adott engem otthonba kicsi koromban. Ő a szeretet palástját varrogatta nekem egész életében.” </a:t>
            </a:r>
          </a:p>
          <a:p>
            <a:pPr algn="just"/>
            <a:r>
              <a:rPr lang="hu-HU" sz="1400" dirty="0" smtClean="0">
                <a:solidFill>
                  <a:schemeClr val="bg1">
                    <a:lumMod val="95000"/>
                  </a:schemeClr>
                </a:solidFill>
              </a:rPr>
              <a:t>Az Édesapa 95 évesen  2000. decemberében halt meg.</a:t>
            </a:r>
          </a:p>
          <a:p>
            <a:pPr algn="just"/>
            <a:r>
              <a:rPr lang="hu-HU" sz="1400" dirty="0" smtClean="0">
                <a:solidFill>
                  <a:schemeClr val="bg1">
                    <a:lumMod val="95000"/>
                  </a:schemeClr>
                </a:solidFill>
              </a:rPr>
              <a:t>Etelka néni 96 éves korában hunyt el 2007-ben. </a:t>
            </a:r>
          </a:p>
          <a:p>
            <a:pPr algn="just"/>
            <a:r>
              <a:rPr lang="hu-HU" sz="1400" dirty="0" smtClean="0">
                <a:solidFill>
                  <a:schemeClr val="bg1">
                    <a:lumMod val="95000"/>
                  </a:schemeClr>
                </a:solidFill>
              </a:rPr>
              <a:t>Jolánka otthoni gondozásra szorult. Ekkor vette elő évekig rejtegetett naplóját és kezdtük el együtt   annak szerkesztését.</a:t>
            </a:r>
          </a:p>
          <a:p>
            <a:pPr algn="just"/>
            <a:r>
              <a:rPr lang="hu-HU" sz="1400" dirty="0" smtClean="0">
                <a:solidFill>
                  <a:schemeClr val="bg1">
                    <a:lumMod val="95000"/>
                  </a:schemeClr>
                </a:solidFill>
              </a:rPr>
              <a:t> Egy évvel élte túl Édesanyja elvesztését. </a:t>
            </a:r>
          </a:p>
          <a:p>
            <a:pPr algn="just"/>
            <a:r>
              <a:rPr lang="hu-HU" sz="1400" dirty="0" smtClean="0">
                <a:solidFill>
                  <a:schemeClr val="bg1">
                    <a:lumMod val="95000"/>
                  </a:schemeClr>
                </a:solidFill>
              </a:rPr>
              <a:t>Csépán halt meg 2008 –</a:t>
            </a:r>
            <a:r>
              <a:rPr lang="hu-HU" sz="1400" dirty="0" err="1" smtClean="0">
                <a:solidFill>
                  <a:schemeClr val="bg1">
                    <a:lumMod val="95000"/>
                  </a:schemeClr>
                </a:solidFill>
              </a:rPr>
              <a:t>ban</a:t>
            </a:r>
            <a:r>
              <a:rPr lang="hu-HU" sz="1400" dirty="0" smtClean="0">
                <a:solidFill>
                  <a:schemeClr val="bg1">
                    <a:lumMod val="95000"/>
                  </a:schemeClr>
                </a:solidFill>
              </a:rPr>
              <a:t> .</a:t>
            </a:r>
            <a:endParaRPr lang="hu-HU" sz="14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ép 12" descr="129.jpg"/>
          <p:cNvPicPr>
            <a:picLocks noChangeAspect="1"/>
          </p:cNvPicPr>
          <p:nvPr/>
        </p:nvPicPr>
        <p:blipFill>
          <a:blip r:embed="rId2"/>
          <a:stretch>
            <a:fillRect/>
          </a:stretch>
        </p:blipFill>
        <p:spPr>
          <a:xfrm rot="4276097">
            <a:off x="122281" y="2235757"/>
            <a:ext cx="4770870" cy="3225615"/>
          </a:xfrm>
          <a:prstGeom prst="rect">
            <a:avLst/>
          </a:prstGeom>
        </p:spPr>
      </p:pic>
      <p:pic>
        <p:nvPicPr>
          <p:cNvPr id="10" name="Kép 9" descr="127.jpg"/>
          <p:cNvPicPr>
            <a:picLocks noChangeAspect="1"/>
          </p:cNvPicPr>
          <p:nvPr/>
        </p:nvPicPr>
        <p:blipFill>
          <a:blip r:embed="rId3" cstate="print"/>
          <a:stretch>
            <a:fillRect/>
          </a:stretch>
        </p:blipFill>
        <p:spPr>
          <a:xfrm rot="5093310">
            <a:off x="1840917" y="1032647"/>
            <a:ext cx="4171389" cy="2921225"/>
          </a:xfrm>
          <a:prstGeom prst="rect">
            <a:avLst/>
          </a:prstGeom>
        </p:spPr>
      </p:pic>
      <p:pic>
        <p:nvPicPr>
          <p:cNvPr id="15" name="Kép 14" descr="kiáll30011.jpg"/>
          <p:cNvPicPr>
            <a:picLocks noChangeAspect="1"/>
          </p:cNvPicPr>
          <p:nvPr/>
        </p:nvPicPr>
        <p:blipFill>
          <a:blip r:embed="rId4" cstate="print"/>
          <a:stretch>
            <a:fillRect/>
          </a:stretch>
        </p:blipFill>
        <p:spPr>
          <a:xfrm>
            <a:off x="5643570" y="642918"/>
            <a:ext cx="2095907" cy="3286124"/>
          </a:xfrm>
          <a:prstGeom prst="rect">
            <a:avLst/>
          </a:prstGeom>
        </p:spPr>
      </p:pic>
      <p:pic>
        <p:nvPicPr>
          <p:cNvPr id="5" name="Kép 4" descr="Jolika képe.jpg"/>
          <p:cNvPicPr>
            <a:picLocks noChangeAspect="1"/>
          </p:cNvPicPr>
          <p:nvPr/>
        </p:nvPicPr>
        <p:blipFill>
          <a:blip r:embed="rId5" cstate="print"/>
          <a:srcRect t="11811"/>
          <a:stretch>
            <a:fillRect/>
          </a:stretch>
        </p:blipFill>
        <p:spPr>
          <a:xfrm>
            <a:off x="6858016" y="285728"/>
            <a:ext cx="1285999" cy="1600228"/>
          </a:xfrm>
          <a:prstGeom prst="rect">
            <a:avLst/>
          </a:prstGeom>
        </p:spPr>
      </p:pic>
      <p:pic>
        <p:nvPicPr>
          <p:cNvPr id="4" name="Tartalom helye 5" descr="kiáll30011.jpg"/>
          <p:cNvPicPr>
            <a:picLocks noGrp="1" noChangeAspect="1"/>
          </p:cNvPicPr>
          <p:nvPr>
            <p:ph idx="1"/>
          </p:nvPr>
        </p:nvPicPr>
        <p:blipFill>
          <a:blip r:embed="rId6" cstate="print"/>
          <a:srcRect l="75182" t="74325" r="384"/>
          <a:stretch>
            <a:fillRect/>
          </a:stretch>
        </p:blipFill>
        <p:spPr>
          <a:xfrm>
            <a:off x="6429388" y="2500306"/>
            <a:ext cx="2428245" cy="4000528"/>
          </a:xfrm>
        </p:spPr>
      </p:pic>
      <p:sp>
        <p:nvSpPr>
          <p:cNvPr id="16" name="Téglalap 15"/>
          <p:cNvSpPr/>
          <p:nvPr/>
        </p:nvSpPr>
        <p:spPr>
          <a:xfrm>
            <a:off x="8215337" y="2214554"/>
            <a:ext cx="642943" cy="261610"/>
          </a:xfrm>
          <a:prstGeom prst="rect">
            <a:avLst/>
          </a:prstGeom>
        </p:spPr>
        <p:txBody>
          <a:bodyPr wrap="square">
            <a:spAutoFit/>
          </a:bodyPr>
          <a:lstStyle/>
          <a:p>
            <a:pPr lvl="0"/>
            <a:r>
              <a:rPr lang="hu-HU" sz="1100" dirty="0" smtClean="0">
                <a:solidFill>
                  <a:srgbClr val="FFFFFF">
                    <a:lumMod val="95000"/>
                  </a:srgbClr>
                </a:solidFill>
              </a:rPr>
              <a:t>2007</a:t>
            </a:r>
            <a:endParaRPr lang="hu-HU" sz="1100" dirty="0">
              <a:solidFill>
                <a:srgbClr val="FFFFFF">
                  <a:lumMod val="95000"/>
                </a:srgbClr>
              </a:solidFill>
            </a:endParaRPr>
          </a:p>
        </p:txBody>
      </p:sp>
      <p:sp>
        <p:nvSpPr>
          <p:cNvPr id="8" name="Szövegdoboz 7"/>
          <p:cNvSpPr txBox="1"/>
          <p:nvPr/>
        </p:nvSpPr>
        <p:spPr>
          <a:xfrm>
            <a:off x="285720" y="500042"/>
            <a:ext cx="1857388" cy="369332"/>
          </a:xfrm>
          <a:prstGeom prst="rect">
            <a:avLst/>
          </a:prstGeom>
          <a:noFill/>
        </p:spPr>
        <p:txBody>
          <a:bodyPr wrap="square" rtlCol="0">
            <a:spAutoFit/>
          </a:bodyPr>
          <a:lstStyle/>
          <a:p>
            <a:pPr algn="ctr"/>
            <a:r>
              <a:rPr lang="hu-HU" sz="1800" dirty="0" smtClean="0">
                <a:solidFill>
                  <a:schemeClr val="bg1">
                    <a:lumMod val="95000"/>
                  </a:schemeClr>
                </a:solidFill>
              </a:rPr>
              <a:t>A NAPLÓ</a:t>
            </a:r>
            <a:endParaRPr lang="hu-HU" sz="1800"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descr="20.JPG"/>
          <p:cNvPicPr>
            <a:picLocks noChangeAspect="1"/>
          </p:cNvPicPr>
          <p:nvPr/>
        </p:nvPicPr>
        <p:blipFill>
          <a:blip r:embed="rId2" cstate="print"/>
          <a:stretch>
            <a:fillRect/>
          </a:stretch>
        </p:blipFill>
        <p:spPr>
          <a:xfrm>
            <a:off x="3929058" y="1357298"/>
            <a:ext cx="1821669" cy="2428892"/>
          </a:xfrm>
          <a:prstGeom prst="rect">
            <a:avLst/>
          </a:prstGeom>
        </p:spPr>
      </p:pic>
      <p:pic>
        <p:nvPicPr>
          <p:cNvPr id="6" name="Kép 5" descr="30.JPG"/>
          <p:cNvPicPr>
            <a:picLocks noChangeAspect="1"/>
          </p:cNvPicPr>
          <p:nvPr/>
        </p:nvPicPr>
        <p:blipFill>
          <a:blip r:embed="rId3" cstate="print"/>
          <a:stretch>
            <a:fillRect/>
          </a:stretch>
        </p:blipFill>
        <p:spPr>
          <a:xfrm>
            <a:off x="571472" y="4000504"/>
            <a:ext cx="3144000" cy="2358000"/>
          </a:xfrm>
          <a:prstGeom prst="rect">
            <a:avLst/>
          </a:prstGeom>
        </p:spPr>
      </p:pic>
      <p:sp>
        <p:nvSpPr>
          <p:cNvPr id="8" name="Szövegdoboz 7"/>
          <p:cNvSpPr txBox="1"/>
          <p:nvPr/>
        </p:nvSpPr>
        <p:spPr>
          <a:xfrm>
            <a:off x="785786" y="142852"/>
            <a:ext cx="7429552" cy="276999"/>
          </a:xfrm>
          <a:prstGeom prst="rect">
            <a:avLst/>
          </a:prstGeom>
          <a:noFill/>
        </p:spPr>
        <p:txBody>
          <a:bodyPr wrap="square" rtlCol="0">
            <a:spAutoFit/>
          </a:bodyPr>
          <a:lstStyle/>
          <a:p>
            <a:pPr algn="ctr"/>
            <a:r>
              <a:rPr lang="hu-HU" sz="1200" dirty="0" smtClean="0">
                <a:solidFill>
                  <a:schemeClr val="bg1"/>
                </a:solidFill>
              </a:rPr>
              <a:t>Kiállítás és könyvbemutató a Budai Ciszterci Szent Imre Gimnáziumban 2018. dec. 11.</a:t>
            </a:r>
            <a:endParaRPr lang="hu-HU" sz="1200" dirty="0">
              <a:solidFill>
                <a:schemeClr val="bg1"/>
              </a:solidFill>
            </a:endParaRPr>
          </a:p>
        </p:txBody>
      </p:sp>
      <p:pic>
        <p:nvPicPr>
          <p:cNvPr id="11" name="Tartalom helye 3" descr="könyvbemutatónk 013.JPG"/>
          <p:cNvPicPr>
            <a:picLocks noChangeAspect="1"/>
          </p:cNvPicPr>
          <p:nvPr/>
        </p:nvPicPr>
        <p:blipFill>
          <a:blip r:embed="rId4" cstate="print"/>
          <a:stretch>
            <a:fillRect/>
          </a:stretch>
        </p:blipFill>
        <p:spPr bwMode="auto">
          <a:xfrm>
            <a:off x="5857884" y="785794"/>
            <a:ext cx="3143272" cy="2357454"/>
          </a:xfrm>
          <a:prstGeom prst="rect">
            <a:avLst/>
          </a:prstGeom>
          <a:noFill/>
          <a:ln w="9525">
            <a:noFill/>
            <a:miter lim="800000"/>
            <a:headEnd/>
            <a:tailEnd/>
          </a:ln>
          <a:effectLst/>
        </p:spPr>
      </p:pic>
      <p:pic>
        <p:nvPicPr>
          <p:cNvPr id="12" name="Kép 11" descr="könyvbemutatónk 008.JPG"/>
          <p:cNvPicPr>
            <a:picLocks noChangeAspect="1"/>
          </p:cNvPicPr>
          <p:nvPr/>
        </p:nvPicPr>
        <p:blipFill>
          <a:blip r:embed="rId5" cstate="print"/>
          <a:stretch>
            <a:fillRect/>
          </a:stretch>
        </p:blipFill>
        <p:spPr>
          <a:xfrm>
            <a:off x="571472" y="857232"/>
            <a:ext cx="3143272" cy="2357453"/>
          </a:xfrm>
          <a:prstGeom prst="rect">
            <a:avLst/>
          </a:prstGeom>
        </p:spPr>
      </p:pic>
      <p:pic>
        <p:nvPicPr>
          <p:cNvPr id="14" name="Kép 13" descr="2018 Könyvbemutató 222.jpg"/>
          <p:cNvPicPr>
            <a:picLocks noChangeAspect="1"/>
          </p:cNvPicPr>
          <p:nvPr/>
        </p:nvPicPr>
        <p:blipFill>
          <a:blip r:embed="rId6" cstate="print"/>
          <a:stretch>
            <a:fillRect/>
          </a:stretch>
        </p:blipFill>
        <p:spPr>
          <a:xfrm>
            <a:off x="4143372" y="4214818"/>
            <a:ext cx="1205503" cy="2143116"/>
          </a:xfrm>
          <a:prstGeom prst="rect">
            <a:avLst/>
          </a:prstGeom>
        </p:spPr>
      </p:pic>
      <p:pic>
        <p:nvPicPr>
          <p:cNvPr id="17" name="Kép 16" descr="könyvbemutatónk 012.JPG"/>
          <p:cNvPicPr>
            <a:picLocks noChangeAspect="1"/>
          </p:cNvPicPr>
          <p:nvPr/>
        </p:nvPicPr>
        <p:blipFill>
          <a:blip r:embed="rId7" cstate="print"/>
          <a:stretch>
            <a:fillRect/>
          </a:stretch>
        </p:blipFill>
        <p:spPr>
          <a:xfrm>
            <a:off x="5643570" y="3929066"/>
            <a:ext cx="3143999" cy="23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42910" y="214290"/>
            <a:ext cx="7715304" cy="500066"/>
          </a:xfrm>
        </p:spPr>
        <p:txBody>
          <a:bodyPr/>
          <a:lstStyle/>
          <a:p>
            <a:r>
              <a:rPr lang="hu-HU" sz="1400" dirty="0" smtClean="0">
                <a:solidFill>
                  <a:schemeClr val="bg1">
                    <a:lumMod val="95000"/>
                  </a:schemeClr>
                </a:solidFill>
              </a:rPr>
              <a:t>+ </a:t>
            </a:r>
            <a:r>
              <a:rPr lang="hu-HU" sz="1400" dirty="0" err="1" smtClean="0">
                <a:solidFill>
                  <a:schemeClr val="bg1">
                    <a:lumMod val="95000"/>
                  </a:schemeClr>
                </a:solidFill>
              </a:rPr>
              <a:t>Rizmayer</a:t>
            </a:r>
            <a:r>
              <a:rPr lang="hu-HU" sz="1400" dirty="0" smtClean="0">
                <a:solidFill>
                  <a:schemeClr val="bg1">
                    <a:lumMod val="95000"/>
                  </a:schemeClr>
                </a:solidFill>
              </a:rPr>
              <a:t> János Herenden élt és egy balassagyarmati Otthonban halt meg.  </a:t>
            </a:r>
            <a:br>
              <a:rPr lang="hu-HU" sz="1400" dirty="0" smtClean="0">
                <a:solidFill>
                  <a:schemeClr val="bg1">
                    <a:lumMod val="95000"/>
                  </a:schemeClr>
                </a:solidFill>
              </a:rPr>
            </a:br>
            <a:r>
              <a:rPr lang="hu-HU" sz="1400" dirty="0" smtClean="0">
                <a:solidFill>
                  <a:schemeClr val="bg1">
                    <a:lumMod val="95000"/>
                  </a:schemeClr>
                </a:solidFill>
              </a:rPr>
              <a:t>Rám bízott képei adományként megvásárolhatók a </a:t>
            </a:r>
            <a:r>
              <a:rPr lang="hu-HU" sz="1400" dirty="0" err="1" smtClean="0">
                <a:solidFill>
                  <a:schemeClr val="bg1">
                    <a:lumMod val="95000"/>
                  </a:schemeClr>
                </a:solidFill>
              </a:rPr>
              <a:t>Tassy</a:t>
            </a:r>
            <a:r>
              <a:rPr lang="hu-HU" sz="1400" dirty="0" smtClean="0">
                <a:solidFill>
                  <a:schemeClr val="bg1">
                    <a:lumMod val="95000"/>
                  </a:schemeClr>
                </a:solidFill>
              </a:rPr>
              <a:t> Alapítvány létesítése céljából </a:t>
            </a:r>
            <a:br>
              <a:rPr lang="hu-HU" sz="1400" dirty="0" smtClean="0">
                <a:solidFill>
                  <a:schemeClr val="bg1">
                    <a:lumMod val="95000"/>
                  </a:schemeClr>
                </a:solidFill>
              </a:rPr>
            </a:br>
            <a:endParaRPr lang="hu-HU" sz="1400" dirty="0">
              <a:solidFill>
                <a:schemeClr val="bg1">
                  <a:lumMod val="95000"/>
                </a:schemeClr>
              </a:solidFill>
            </a:endParaRPr>
          </a:p>
        </p:txBody>
      </p:sp>
      <p:pic>
        <p:nvPicPr>
          <p:cNvPr id="4" name="Tartalom helye 3" descr="Az Orfi.JPG"/>
          <p:cNvPicPr>
            <a:picLocks noGrp="1" noChangeAspect="1"/>
          </p:cNvPicPr>
          <p:nvPr>
            <p:ph idx="1"/>
          </p:nvPr>
        </p:nvPicPr>
        <p:blipFill>
          <a:blip r:embed="rId2" cstate="print"/>
          <a:stretch>
            <a:fillRect/>
          </a:stretch>
        </p:blipFill>
        <p:spPr>
          <a:xfrm>
            <a:off x="500034" y="928670"/>
            <a:ext cx="4143404" cy="5524539"/>
          </a:xfrm>
        </p:spPr>
      </p:pic>
      <p:pic>
        <p:nvPicPr>
          <p:cNvPr id="5" name="Kép 4" descr="Gülbaba sírja.JPG"/>
          <p:cNvPicPr>
            <a:picLocks noChangeAspect="1"/>
          </p:cNvPicPr>
          <p:nvPr/>
        </p:nvPicPr>
        <p:blipFill>
          <a:blip r:embed="rId3" cstate="print"/>
          <a:srcRect b="3030"/>
          <a:stretch>
            <a:fillRect/>
          </a:stretch>
        </p:blipFill>
        <p:spPr>
          <a:xfrm>
            <a:off x="5357818" y="1214422"/>
            <a:ext cx="3143272" cy="2286016"/>
          </a:xfrm>
          <a:prstGeom prst="rect">
            <a:avLst/>
          </a:prstGeom>
        </p:spPr>
      </p:pic>
      <p:pic>
        <p:nvPicPr>
          <p:cNvPr id="7" name="Kép 6" descr="szept 049.JPG"/>
          <p:cNvPicPr>
            <a:picLocks noChangeAspect="1"/>
          </p:cNvPicPr>
          <p:nvPr/>
        </p:nvPicPr>
        <p:blipFill>
          <a:blip r:embed="rId4" cstate="print">
            <a:lum bright="10000" contrast="10000"/>
          </a:blip>
          <a:srcRect l="4839" t="6452" r="805" b="9677"/>
          <a:stretch>
            <a:fillRect/>
          </a:stretch>
        </p:blipFill>
        <p:spPr>
          <a:xfrm>
            <a:off x="5214942" y="4000504"/>
            <a:ext cx="3500462" cy="2333641"/>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1">
            <a:lumMod val="25000"/>
          </a:schemeClr>
        </a:solidFill>
        <a:effectLst/>
      </p:bgPr>
    </p:bg>
    <p:spTree>
      <p:nvGrpSpPr>
        <p:cNvPr id="1" name=""/>
        <p:cNvGrpSpPr/>
        <p:nvPr/>
      </p:nvGrpSpPr>
      <p:grpSpPr>
        <a:xfrm>
          <a:off x="0" y="0"/>
          <a:ext cx="0" cy="0"/>
          <a:chOff x="0" y="0"/>
          <a:chExt cx="0" cy="0"/>
        </a:xfrm>
      </p:grpSpPr>
      <p:pic>
        <p:nvPicPr>
          <p:cNvPr id="8" name="Kép 7" descr="26a.jpg"/>
          <p:cNvPicPr>
            <a:picLocks noChangeAspect="1"/>
          </p:cNvPicPr>
          <p:nvPr/>
        </p:nvPicPr>
        <p:blipFill>
          <a:blip r:embed="rId2"/>
          <a:stretch>
            <a:fillRect/>
          </a:stretch>
        </p:blipFill>
        <p:spPr>
          <a:xfrm>
            <a:off x="3357554" y="285728"/>
            <a:ext cx="2802896" cy="2102172"/>
          </a:xfrm>
          <a:prstGeom prst="rect">
            <a:avLst/>
          </a:prstGeom>
        </p:spPr>
      </p:pic>
      <p:pic>
        <p:nvPicPr>
          <p:cNvPr id="12" name="Kép 11" descr="26 Szalay József.jpg"/>
          <p:cNvPicPr>
            <a:picLocks noChangeAspect="1"/>
          </p:cNvPicPr>
          <p:nvPr/>
        </p:nvPicPr>
        <p:blipFill>
          <a:blip r:embed="rId3" cstate="print"/>
          <a:stretch>
            <a:fillRect/>
          </a:stretch>
        </p:blipFill>
        <p:spPr>
          <a:xfrm>
            <a:off x="714349" y="357166"/>
            <a:ext cx="1857388" cy="2333890"/>
          </a:xfrm>
          <a:prstGeom prst="rect">
            <a:avLst/>
          </a:prstGeom>
        </p:spPr>
      </p:pic>
      <p:pic>
        <p:nvPicPr>
          <p:cNvPr id="9" name="Kép 8" descr="2018 Könyvbemutató 218.jpg"/>
          <p:cNvPicPr>
            <a:picLocks noChangeAspect="1"/>
          </p:cNvPicPr>
          <p:nvPr/>
        </p:nvPicPr>
        <p:blipFill>
          <a:blip r:embed="rId4" cstate="print"/>
          <a:srcRect b="19643"/>
          <a:stretch>
            <a:fillRect/>
          </a:stretch>
        </p:blipFill>
        <p:spPr>
          <a:xfrm>
            <a:off x="6929454" y="285728"/>
            <a:ext cx="1632960" cy="2332800"/>
          </a:xfrm>
          <a:prstGeom prst="rect">
            <a:avLst/>
          </a:prstGeom>
        </p:spPr>
      </p:pic>
      <p:pic>
        <p:nvPicPr>
          <p:cNvPr id="10" name="Kép 9" descr="21.jpg"/>
          <p:cNvPicPr>
            <a:picLocks noChangeAspect="1"/>
          </p:cNvPicPr>
          <p:nvPr/>
        </p:nvPicPr>
        <p:blipFill>
          <a:blip r:embed="rId5"/>
          <a:srcRect t="10101"/>
          <a:stretch>
            <a:fillRect/>
          </a:stretch>
        </p:blipFill>
        <p:spPr>
          <a:xfrm>
            <a:off x="1500166" y="3286124"/>
            <a:ext cx="6286544" cy="3178991"/>
          </a:xfrm>
          <a:prstGeom prst="rect">
            <a:avLst/>
          </a:prstGeom>
        </p:spPr>
      </p:pic>
      <p:sp>
        <p:nvSpPr>
          <p:cNvPr id="11" name="Szövegdoboz 10"/>
          <p:cNvSpPr txBox="1"/>
          <p:nvPr/>
        </p:nvSpPr>
        <p:spPr>
          <a:xfrm>
            <a:off x="2143108" y="2571745"/>
            <a:ext cx="5000660" cy="461665"/>
          </a:xfrm>
          <a:prstGeom prst="rect">
            <a:avLst/>
          </a:prstGeom>
          <a:noFill/>
        </p:spPr>
        <p:txBody>
          <a:bodyPr wrap="square" rtlCol="0">
            <a:spAutoFit/>
          </a:bodyPr>
          <a:lstStyle/>
          <a:p>
            <a:pPr algn="ctr"/>
            <a:r>
              <a:rPr lang="hu-HU" sz="1200" dirty="0" smtClean="0">
                <a:solidFill>
                  <a:schemeClr val="bg1">
                    <a:lumMod val="95000"/>
                  </a:schemeClr>
                </a:solidFill>
              </a:rPr>
              <a:t>Szalay József művészettörténész és az MROE elnöke </a:t>
            </a:r>
          </a:p>
          <a:p>
            <a:pPr algn="ctr"/>
            <a:r>
              <a:rPr lang="hu-HU" sz="1200" dirty="0" smtClean="0">
                <a:solidFill>
                  <a:schemeClr val="bg1">
                    <a:lumMod val="95000"/>
                  </a:schemeClr>
                </a:solidFill>
              </a:rPr>
              <a:t>jóvoltából  tarthattuk ezen a szép helyen a könyvbemutatót</a:t>
            </a:r>
            <a:endParaRPr lang="hu-HU" sz="1200" dirty="0">
              <a:solidFill>
                <a:schemeClr val="bg1">
                  <a:lumMod val="95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descr="2018 Könyvbemutató 206.jpg"/>
          <p:cNvPicPr>
            <a:picLocks noChangeAspect="1"/>
          </p:cNvPicPr>
          <p:nvPr/>
        </p:nvPicPr>
        <p:blipFill>
          <a:blip r:embed="rId2"/>
          <a:stretch>
            <a:fillRect/>
          </a:stretch>
        </p:blipFill>
        <p:spPr>
          <a:xfrm>
            <a:off x="428596" y="928670"/>
            <a:ext cx="8382060" cy="4714908"/>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Tartalom helye 9" descr="29.JPG"/>
          <p:cNvPicPr>
            <a:picLocks noChangeAspect="1"/>
          </p:cNvPicPr>
          <p:nvPr/>
        </p:nvPicPr>
        <p:blipFill>
          <a:blip r:embed="rId2" cstate="print"/>
          <a:stretch>
            <a:fillRect/>
          </a:stretch>
        </p:blipFill>
        <p:spPr bwMode="auto">
          <a:xfrm>
            <a:off x="5715008" y="857232"/>
            <a:ext cx="3191402" cy="2393552"/>
          </a:xfrm>
          <a:prstGeom prst="rect">
            <a:avLst/>
          </a:prstGeom>
          <a:noFill/>
          <a:ln w="9525">
            <a:noFill/>
            <a:miter lim="800000"/>
            <a:headEnd/>
            <a:tailEnd/>
          </a:ln>
          <a:effectLst/>
        </p:spPr>
      </p:pic>
      <p:sp>
        <p:nvSpPr>
          <p:cNvPr id="22" name="Szövegdoboz 21"/>
          <p:cNvSpPr txBox="1"/>
          <p:nvPr/>
        </p:nvSpPr>
        <p:spPr>
          <a:xfrm>
            <a:off x="142844" y="214290"/>
            <a:ext cx="8858312" cy="276999"/>
          </a:xfrm>
          <a:prstGeom prst="rect">
            <a:avLst/>
          </a:prstGeom>
          <a:noFill/>
        </p:spPr>
        <p:txBody>
          <a:bodyPr wrap="square" rtlCol="0">
            <a:spAutoFit/>
          </a:bodyPr>
          <a:lstStyle/>
          <a:p>
            <a:pPr algn="ctr"/>
            <a:r>
              <a:rPr lang="hu-HU" sz="1200" dirty="0" smtClean="0">
                <a:latin typeface="+mj-lt"/>
              </a:rPr>
              <a:t>A Család, a Barátok a Segítőink örömére és Mindannyiunk javára kézbe vehettük </a:t>
            </a:r>
            <a:r>
              <a:rPr lang="hu-HU" sz="1200" dirty="0" err="1" smtClean="0">
                <a:latin typeface="+mj-lt"/>
              </a:rPr>
              <a:t>Tassy</a:t>
            </a:r>
            <a:r>
              <a:rPr lang="hu-HU" sz="1200" dirty="0" smtClean="0">
                <a:latin typeface="+mj-lt"/>
              </a:rPr>
              <a:t> Jolán Naplóját  2018. december 11én.</a:t>
            </a:r>
            <a:endParaRPr lang="hu-HU" sz="1200" dirty="0">
              <a:latin typeface="+mj-lt"/>
            </a:endParaRPr>
          </a:p>
        </p:txBody>
      </p:sp>
      <p:pic>
        <p:nvPicPr>
          <p:cNvPr id="21" name="Kép 20" descr="36.JPG"/>
          <p:cNvPicPr>
            <a:picLocks noChangeAspect="1"/>
          </p:cNvPicPr>
          <p:nvPr/>
        </p:nvPicPr>
        <p:blipFill>
          <a:blip r:embed="rId3" cstate="print"/>
          <a:stretch>
            <a:fillRect/>
          </a:stretch>
        </p:blipFill>
        <p:spPr>
          <a:xfrm>
            <a:off x="285721" y="857232"/>
            <a:ext cx="3191999" cy="2394000"/>
          </a:xfrm>
          <a:prstGeom prst="rect">
            <a:avLst/>
          </a:prstGeom>
        </p:spPr>
      </p:pic>
      <p:pic>
        <p:nvPicPr>
          <p:cNvPr id="10" name="Kép 9" descr="41.jpg"/>
          <p:cNvPicPr>
            <a:picLocks noChangeAspect="1"/>
          </p:cNvPicPr>
          <p:nvPr/>
        </p:nvPicPr>
        <p:blipFill>
          <a:blip r:embed="rId4" cstate="print"/>
          <a:stretch>
            <a:fillRect/>
          </a:stretch>
        </p:blipFill>
        <p:spPr>
          <a:xfrm>
            <a:off x="3571868" y="642918"/>
            <a:ext cx="1921725" cy="3416400"/>
          </a:xfrm>
          <a:prstGeom prst="rect">
            <a:avLst/>
          </a:prstGeom>
        </p:spPr>
      </p:pic>
      <p:pic>
        <p:nvPicPr>
          <p:cNvPr id="9" name="Kép 8" descr="könyvbemutatónk 030.JPG"/>
          <p:cNvPicPr>
            <a:picLocks noChangeAspect="1"/>
          </p:cNvPicPr>
          <p:nvPr/>
        </p:nvPicPr>
        <p:blipFill>
          <a:blip r:embed="rId5" cstate="print"/>
          <a:stretch>
            <a:fillRect/>
          </a:stretch>
        </p:blipFill>
        <p:spPr>
          <a:xfrm>
            <a:off x="4786314" y="3643314"/>
            <a:ext cx="3715199" cy="2786400"/>
          </a:xfrm>
          <a:prstGeom prst="rect">
            <a:avLst/>
          </a:prstGeom>
        </p:spPr>
      </p:pic>
      <p:pic>
        <p:nvPicPr>
          <p:cNvPr id="18" name="Tartalom helye 17" descr="38.JPG"/>
          <p:cNvPicPr>
            <a:picLocks noGrp="1" noChangeAspect="1"/>
          </p:cNvPicPr>
          <p:nvPr>
            <p:ph idx="1"/>
          </p:nvPr>
        </p:nvPicPr>
        <p:blipFill>
          <a:blip r:embed="rId6" cstate="print"/>
          <a:stretch>
            <a:fillRect/>
          </a:stretch>
        </p:blipFill>
        <p:spPr>
          <a:xfrm>
            <a:off x="785786" y="3643314"/>
            <a:ext cx="3714775" cy="2786082"/>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descr="Zsuzsi és Dezső 1.jpg"/>
          <p:cNvPicPr>
            <a:picLocks noGrp="1" noChangeAspect="1"/>
          </p:cNvPicPr>
          <p:nvPr>
            <p:ph idx="1"/>
          </p:nvPr>
        </p:nvPicPr>
        <p:blipFill>
          <a:blip r:embed="rId2"/>
          <a:srcRect t="18521"/>
          <a:stretch>
            <a:fillRect/>
          </a:stretch>
        </p:blipFill>
        <p:spPr>
          <a:xfrm>
            <a:off x="2786050" y="500042"/>
            <a:ext cx="4053936" cy="4399868"/>
          </a:xfrm>
        </p:spPr>
      </p:pic>
      <p:sp>
        <p:nvSpPr>
          <p:cNvPr id="3" name="Szövegdoboz 2"/>
          <p:cNvSpPr txBox="1"/>
          <p:nvPr/>
        </p:nvSpPr>
        <p:spPr>
          <a:xfrm>
            <a:off x="285720" y="5286389"/>
            <a:ext cx="8643998" cy="1200329"/>
          </a:xfrm>
          <a:prstGeom prst="rect">
            <a:avLst/>
          </a:prstGeom>
          <a:noFill/>
        </p:spPr>
        <p:txBody>
          <a:bodyPr wrap="square" rtlCol="0">
            <a:spAutoFit/>
          </a:bodyPr>
          <a:lstStyle/>
          <a:p>
            <a:pPr algn="ctr"/>
            <a:endParaRPr lang="hu-HU" dirty="0" smtClean="0">
              <a:solidFill>
                <a:schemeClr val="bg1">
                  <a:lumMod val="95000"/>
                </a:schemeClr>
              </a:solidFill>
            </a:endParaRPr>
          </a:p>
          <a:p>
            <a:pPr algn="ctr"/>
            <a:r>
              <a:rPr lang="hu-HU" dirty="0" smtClean="0">
                <a:solidFill>
                  <a:schemeClr val="bg1">
                    <a:lumMod val="95000"/>
                  </a:schemeClr>
                </a:solidFill>
              </a:rPr>
              <a:t>Tasi Dezső a szeretett testvér jóváhagyásával jelenhetett meg ez a könyv KÖSZÖNET ÉRTE!</a:t>
            </a:r>
          </a:p>
          <a:p>
            <a:pPr algn="ctr"/>
            <a:r>
              <a:rPr lang="hu-HU" sz="1200" dirty="0" smtClean="0">
                <a:solidFill>
                  <a:schemeClr val="bg1">
                    <a:lumMod val="95000"/>
                  </a:schemeClr>
                </a:solidFill>
              </a:rPr>
              <a:t>Budapest, 2018. December 11.</a:t>
            </a:r>
            <a:endParaRPr lang="hu-HU" sz="1200" dirty="0">
              <a:solidFill>
                <a:schemeClr val="bg1">
                  <a:lumMod val="95000"/>
                </a:schemeClr>
              </a:solidFill>
            </a:endParaRPr>
          </a:p>
        </p:txBody>
      </p:sp>
      <p:sp>
        <p:nvSpPr>
          <p:cNvPr id="6" name="Szövegdoboz 5"/>
          <p:cNvSpPr txBox="1"/>
          <p:nvPr/>
        </p:nvSpPr>
        <p:spPr>
          <a:xfrm>
            <a:off x="2786050" y="5000636"/>
            <a:ext cx="4071966" cy="600164"/>
          </a:xfrm>
          <a:prstGeom prst="rect">
            <a:avLst/>
          </a:prstGeom>
          <a:noFill/>
        </p:spPr>
        <p:txBody>
          <a:bodyPr wrap="square" rtlCol="0">
            <a:spAutoFit/>
          </a:bodyPr>
          <a:lstStyle/>
          <a:p>
            <a:pPr algn="ctr"/>
            <a:r>
              <a:rPr lang="hu-HU" sz="1100" dirty="0" smtClean="0">
                <a:solidFill>
                  <a:schemeClr val="bg1"/>
                </a:solidFill>
              </a:rPr>
              <a:t>Tasi Dezső feleségével Zsuzsával </a:t>
            </a:r>
            <a:r>
              <a:rPr lang="hu-HU" sz="1100" dirty="0" err="1" smtClean="0">
                <a:solidFill>
                  <a:schemeClr val="bg1"/>
                </a:solidFill>
              </a:rPr>
              <a:t>Tassy</a:t>
            </a:r>
            <a:r>
              <a:rPr lang="hu-HU" sz="1100" dirty="0" smtClean="0">
                <a:solidFill>
                  <a:schemeClr val="bg1"/>
                </a:solidFill>
              </a:rPr>
              <a:t> Jolán képei előtt</a:t>
            </a:r>
          </a:p>
          <a:p>
            <a:pPr algn="ctr"/>
            <a:r>
              <a:rPr lang="hu-HU" sz="1100" dirty="0" smtClean="0">
                <a:solidFill>
                  <a:schemeClr val="bg1"/>
                </a:solidFill>
              </a:rPr>
              <a:t> 2014. San Marco Galéria Budapest</a:t>
            </a:r>
          </a:p>
          <a:p>
            <a:pPr algn="ctr"/>
            <a:endParaRPr lang="hu-HU" sz="1100"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Tartalom helye 3" descr="nap 004.JPG"/>
          <p:cNvPicPr>
            <a:picLocks noGrp="1" noChangeAspect="1"/>
          </p:cNvPicPr>
          <p:nvPr>
            <p:ph idx="1"/>
          </p:nvPr>
        </p:nvPicPr>
        <p:blipFill>
          <a:blip r:embed="rId2" cstate="print"/>
          <a:srcRect l="8567" t="30936" r="7383" b="12241"/>
          <a:stretch>
            <a:fillRect/>
          </a:stretch>
        </p:blipFill>
        <p:spPr>
          <a:xfrm>
            <a:off x="357158" y="214290"/>
            <a:ext cx="5072098" cy="2571768"/>
          </a:xfrm>
        </p:spPr>
      </p:pic>
      <p:pic>
        <p:nvPicPr>
          <p:cNvPr id="5" name="Kép 4" descr="nap 005.JPG"/>
          <p:cNvPicPr>
            <a:picLocks noChangeAspect="1"/>
          </p:cNvPicPr>
          <p:nvPr/>
        </p:nvPicPr>
        <p:blipFill>
          <a:blip r:embed="rId3" cstate="print"/>
          <a:srcRect l="11093" t="6697" r="9062" b="3910"/>
          <a:stretch>
            <a:fillRect/>
          </a:stretch>
        </p:blipFill>
        <p:spPr>
          <a:xfrm rot="16901055">
            <a:off x="4007344" y="1280875"/>
            <a:ext cx="4106838" cy="6130502"/>
          </a:xfrm>
          <a:prstGeom prst="rect">
            <a:avLst/>
          </a:prstGeom>
        </p:spPr>
      </p:pic>
      <p:sp>
        <p:nvSpPr>
          <p:cNvPr id="6" name="Szövegdoboz 5"/>
          <p:cNvSpPr txBox="1"/>
          <p:nvPr/>
        </p:nvSpPr>
        <p:spPr>
          <a:xfrm>
            <a:off x="142844" y="4429132"/>
            <a:ext cx="3571900" cy="2031325"/>
          </a:xfrm>
          <a:prstGeom prst="rect">
            <a:avLst/>
          </a:prstGeom>
          <a:noFill/>
        </p:spPr>
        <p:txBody>
          <a:bodyPr wrap="square" rtlCol="0">
            <a:spAutoFit/>
          </a:bodyPr>
          <a:lstStyle/>
          <a:p>
            <a:r>
              <a:rPr lang="hu-HU" sz="1800" dirty="0" smtClean="0"/>
              <a:t>A kétkötetes Napló 1200 oldalon A/4 méretben puhafedeles formában kapható.</a:t>
            </a:r>
          </a:p>
          <a:p>
            <a:r>
              <a:rPr lang="hu-HU" sz="1800" dirty="0" smtClean="0"/>
              <a:t>Érdeklődni lehet nálam a</a:t>
            </a:r>
          </a:p>
          <a:p>
            <a:r>
              <a:rPr lang="hu-HU" sz="1800" dirty="0" smtClean="0"/>
              <a:t>06-30/487-8807 és a </a:t>
            </a:r>
          </a:p>
          <a:p>
            <a:r>
              <a:rPr lang="hu-HU" sz="1800" dirty="0" smtClean="0"/>
              <a:t>06-1/ 242-3304 telefonszámon</a:t>
            </a:r>
          </a:p>
          <a:p>
            <a:r>
              <a:rPr lang="hu-HU" sz="1800" dirty="0" smtClean="0"/>
              <a:t>Email: vivaeva1@</a:t>
            </a:r>
            <a:r>
              <a:rPr lang="hu-HU" sz="1800" dirty="0" err="1" smtClean="0"/>
              <a:t>freemail.hu</a:t>
            </a:r>
            <a:endParaRPr lang="hu-HU" sz="1800" dirty="0"/>
          </a:p>
        </p:txBody>
      </p:sp>
      <p:sp>
        <p:nvSpPr>
          <p:cNvPr id="7" name="Szövegdoboz 6"/>
          <p:cNvSpPr txBox="1"/>
          <p:nvPr/>
        </p:nvSpPr>
        <p:spPr>
          <a:xfrm>
            <a:off x="6215074" y="357166"/>
            <a:ext cx="2786082" cy="2062103"/>
          </a:xfrm>
          <a:prstGeom prst="rect">
            <a:avLst/>
          </a:prstGeom>
          <a:noFill/>
        </p:spPr>
        <p:txBody>
          <a:bodyPr wrap="square" rtlCol="0">
            <a:spAutoFit/>
          </a:bodyPr>
          <a:lstStyle/>
          <a:p>
            <a:pPr algn="ctr"/>
            <a:r>
              <a:rPr lang="hu-HU" sz="1600" dirty="0" smtClean="0"/>
              <a:t>Megvásárlásával támogathatja a </a:t>
            </a:r>
          </a:p>
          <a:p>
            <a:pPr algn="ctr"/>
            <a:r>
              <a:rPr lang="hu-HU" sz="1600" dirty="0" err="1" smtClean="0"/>
              <a:t>Tassy</a:t>
            </a:r>
            <a:r>
              <a:rPr lang="hu-HU" sz="1600" dirty="0" smtClean="0"/>
              <a:t> Alapítvány létrehozását mellyel egy Korai Fejlesztő Házat kívánunk létrehozni kicsi mozgássérült gyermekek számára.</a:t>
            </a:r>
            <a:endParaRPr lang="hu-HU" sz="16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9CD"/>
        </a:solidFill>
        <a:effectLst/>
      </p:bgPr>
    </p:bg>
    <p:spTree>
      <p:nvGrpSpPr>
        <p:cNvPr id="1" name=""/>
        <p:cNvGrpSpPr/>
        <p:nvPr/>
      </p:nvGrpSpPr>
      <p:grpSpPr>
        <a:xfrm>
          <a:off x="0" y="0"/>
          <a:ext cx="0" cy="0"/>
          <a:chOff x="0" y="0"/>
          <a:chExt cx="0" cy="0"/>
        </a:xfrm>
      </p:grpSpPr>
      <p:sp>
        <p:nvSpPr>
          <p:cNvPr id="3" name="Tartalom helye 2"/>
          <p:cNvSpPr>
            <a:spLocks noGrp="1"/>
          </p:cNvSpPr>
          <p:nvPr>
            <p:ph idx="1"/>
          </p:nvPr>
        </p:nvSpPr>
        <p:spPr>
          <a:xfrm>
            <a:off x="4214810" y="4572008"/>
            <a:ext cx="4471990" cy="1482717"/>
          </a:xfrm>
        </p:spPr>
        <p:txBody>
          <a:bodyPr/>
          <a:lstStyle/>
          <a:p>
            <a:pPr algn="ctr">
              <a:buNone/>
            </a:pPr>
            <a:r>
              <a:rPr lang="hu-HU" dirty="0" smtClean="0">
                <a:solidFill>
                  <a:schemeClr val="tx2">
                    <a:lumMod val="65000"/>
                    <a:lumOff val="35000"/>
                  </a:schemeClr>
                </a:solidFill>
              </a:rPr>
              <a:t>„Küldetésetek van, menjetek!”</a:t>
            </a:r>
            <a:endParaRPr lang="hu-HU" dirty="0">
              <a:solidFill>
                <a:schemeClr val="tx2">
                  <a:lumMod val="65000"/>
                  <a:lumOff val="35000"/>
                </a:schemeClr>
              </a:solidFill>
            </a:endParaRPr>
          </a:p>
        </p:txBody>
      </p:sp>
      <p:pic>
        <p:nvPicPr>
          <p:cNvPr id="7" name="Tartalom helye 3" descr="11.a Jolika.jpg"/>
          <p:cNvPicPr>
            <a:picLocks noChangeAspect="1"/>
          </p:cNvPicPr>
          <p:nvPr/>
        </p:nvPicPr>
        <p:blipFill>
          <a:blip r:embed="rId2"/>
          <a:stretch>
            <a:fillRect/>
          </a:stretch>
        </p:blipFill>
        <p:spPr bwMode="auto">
          <a:xfrm>
            <a:off x="642910" y="714356"/>
            <a:ext cx="3571900" cy="5175037"/>
          </a:xfrm>
          <a:prstGeom prst="rect">
            <a:avLst/>
          </a:prstGeom>
          <a:noFill/>
          <a:ln w="38100">
            <a:solidFill>
              <a:schemeClr val="bg2">
                <a:lumMod val="75000"/>
              </a:schemeClr>
            </a:solidFill>
            <a:miter lim="800000"/>
            <a:headEnd/>
            <a:tailEnd/>
          </a:ln>
          <a:effectLst/>
        </p:spPr>
      </p:pic>
      <p:sp>
        <p:nvSpPr>
          <p:cNvPr id="4" name="Szövegdoboz 3"/>
          <p:cNvSpPr txBox="1"/>
          <p:nvPr/>
        </p:nvSpPr>
        <p:spPr>
          <a:xfrm>
            <a:off x="4429124" y="714357"/>
            <a:ext cx="4143404" cy="3785652"/>
          </a:xfrm>
          <a:prstGeom prst="rect">
            <a:avLst/>
          </a:prstGeom>
          <a:noFill/>
        </p:spPr>
        <p:txBody>
          <a:bodyPr wrap="square" rtlCol="0">
            <a:spAutoFit/>
          </a:bodyPr>
          <a:lstStyle/>
          <a:p>
            <a:pPr algn="just"/>
            <a:endParaRPr lang="hu-HU" dirty="0" smtClean="0">
              <a:solidFill>
                <a:schemeClr val="bg1">
                  <a:lumMod val="95000"/>
                </a:schemeClr>
              </a:solidFill>
            </a:endParaRPr>
          </a:p>
          <a:p>
            <a:pPr algn="just"/>
            <a:r>
              <a:rPr lang="hu-HU" dirty="0" smtClean="0">
                <a:solidFill>
                  <a:schemeClr val="bg1">
                    <a:lumMod val="95000"/>
                  </a:schemeClr>
                </a:solidFill>
              </a:rPr>
              <a:t>„</a:t>
            </a:r>
          </a:p>
          <a:p>
            <a:pPr algn="just"/>
            <a:r>
              <a:rPr lang="hu-HU" dirty="0" smtClean="0">
                <a:solidFill>
                  <a:schemeClr val="tx2">
                    <a:lumMod val="65000"/>
                    <a:lumOff val="35000"/>
                  </a:schemeClr>
                </a:solidFill>
              </a:rPr>
              <a:t>„A Kereszt megpróbáltatásait csak úgy élhetjük túl, ha valami nagyon szépet igyekszünk tenni – minden pillanatunkban, egész életünkben, engedve, hogy lámpatartóra tegyenek minket, mert messze világítani csak így tudhatunk. A feladatunk az, hogy világítsunk – ha nem tesszük, elnyel a sötétség bennünket.”</a:t>
            </a:r>
            <a:r>
              <a:rPr lang="hu-HU" dirty="0" smtClean="0">
                <a:solidFill>
                  <a:schemeClr val="bg1">
                    <a:lumMod val="95000"/>
                  </a:schemeClr>
                </a:solidFill>
              </a:rPr>
              <a:t>.”</a:t>
            </a:r>
            <a:endParaRPr lang="hu-HU" dirty="0">
              <a:solidFill>
                <a:schemeClr val="bg1">
                  <a:lumMod val="95000"/>
                </a:schemeClr>
              </a:solidFill>
            </a:endParaRPr>
          </a:p>
        </p:txBody>
      </p:sp>
      <p:sp>
        <p:nvSpPr>
          <p:cNvPr id="6" name="Szövegdoboz 5"/>
          <p:cNvSpPr txBox="1"/>
          <p:nvPr/>
        </p:nvSpPr>
        <p:spPr>
          <a:xfrm>
            <a:off x="642910" y="6143644"/>
            <a:ext cx="3643338" cy="276999"/>
          </a:xfrm>
          <a:prstGeom prst="rect">
            <a:avLst/>
          </a:prstGeom>
          <a:noFill/>
        </p:spPr>
        <p:txBody>
          <a:bodyPr wrap="square" rtlCol="0">
            <a:spAutoFit/>
          </a:bodyPr>
          <a:lstStyle/>
          <a:p>
            <a:pPr algn="ctr"/>
            <a:r>
              <a:rPr lang="hu-HU" sz="1200" dirty="0" smtClean="0"/>
              <a:t>TASSY JOLÁN 1942 - 2008</a:t>
            </a:r>
            <a:endParaRPr lang="hu-HU" sz="1200" dirty="0"/>
          </a:p>
        </p:txBody>
      </p:sp>
      <p:sp>
        <p:nvSpPr>
          <p:cNvPr id="8" name="Szövegdoboz 7"/>
          <p:cNvSpPr txBox="1"/>
          <p:nvPr/>
        </p:nvSpPr>
        <p:spPr>
          <a:xfrm>
            <a:off x="4643438" y="571480"/>
            <a:ext cx="3643338" cy="400110"/>
          </a:xfrm>
          <a:prstGeom prst="rect">
            <a:avLst/>
          </a:prstGeom>
          <a:noFill/>
        </p:spPr>
        <p:txBody>
          <a:bodyPr wrap="square" rtlCol="0">
            <a:spAutoFit/>
          </a:bodyPr>
          <a:lstStyle/>
          <a:p>
            <a:pPr algn="ctr"/>
            <a:r>
              <a:rPr lang="hu-HU" dirty="0" smtClean="0">
                <a:solidFill>
                  <a:schemeClr val="tx2">
                    <a:lumMod val="65000"/>
                    <a:lumOff val="35000"/>
                  </a:schemeClr>
                </a:solidFill>
              </a:rPr>
              <a:t>ÚTRAVALÓ</a:t>
            </a:r>
            <a:endParaRPr lang="hu-HU" dirty="0">
              <a:solidFill>
                <a:schemeClr val="tx2">
                  <a:lumMod val="65000"/>
                  <a:lumOff val="3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786578" y="274638"/>
            <a:ext cx="1900222" cy="796908"/>
          </a:xfrm>
        </p:spPr>
        <p:txBody>
          <a:bodyPr/>
          <a:lstStyle/>
          <a:p>
            <a:r>
              <a:rPr lang="hu-HU" sz="1600" dirty="0" smtClean="0">
                <a:solidFill>
                  <a:schemeClr val="bg1">
                    <a:lumMod val="95000"/>
                  </a:schemeClr>
                </a:solidFill>
              </a:rPr>
              <a:t>NAVRATIL LÁSZLÓ</a:t>
            </a:r>
            <a:br>
              <a:rPr lang="hu-HU" sz="1600" dirty="0" smtClean="0">
                <a:solidFill>
                  <a:schemeClr val="bg1">
                    <a:lumMod val="95000"/>
                  </a:schemeClr>
                </a:solidFill>
              </a:rPr>
            </a:br>
            <a:r>
              <a:rPr lang="hu-HU" sz="1600" dirty="0" smtClean="0">
                <a:solidFill>
                  <a:schemeClr val="bg1">
                    <a:lumMod val="95000"/>
                  </a:schemeClr>
                </a:solidFill>
              </a:rPr>
              <a:t>képei előtt</a:t>
            </a:r>
            <a:endParaRPr lang="hu-HU" sz="1600" dirty="0">
              <a:solidFill>
                <a:schemeClr val="bg1">
                  <a:lumMod val="95000"/>
                </a:schemeClr>
              </a:solidFill>
            </a:endParaRPr>
          </a:p>
        </p:txBody>
      </p:sp>
      <p:pic>
        <p:nvPicPr>
          <p:cNvPr id="4" name="Tartalom helye 3" descr="szeptokt és aranytíz 154.JPG"/>
          <p:cNvPicPr>
            <a:picLocks noGrp="1" noChangeAspect="1"/>
          </p:cNvPicPr>
          <p:nvPr>
            <p:ph idx="1"/>
          </p:nvPr>
        </p:nvPicPr>
        <p:blipFill>
          <a:blip r:embed="rId2" cstate="print"/>
          <a:srcRect t="28411" b="11609"/>
          <a:stretch>
            <a:fillRect/>
          </a:stretch>
        </p:blipFill>
        <p:spPr>
          <a:xfrm>
            <a:off x="428596" y="214290"/>
            <a:ext cx="6034617" cy="2714644"/>
          </a:xfrm>
        </p:spPr>
      </p:pic>
      <p:pic>
        <p:nvPicPr>
          <p:cNvPr id="5" name="Kép 4" descr="Megnyitottam -Navratil Lászlóval képei előtt.jpg"/>
          <p:cNvPicPr>
            <a:picLocks noChangeAspect="1"/>
          </p:cNvPicPr>
          <p:nvPr/>
        </p:nvPicPr>
        <p:blipFill>
          <a:blip r:embed="rId3"/>
          <a:stretch>
            <a:fillRect/>
          </a:stretch>
        </p:blipFill>
        <p:spPr>
          <a:xfrm>
            <a:off x="5786446" y="1500174"/>
            <a:ext cx="3001974" cy="4486282"/>
          </a:xfrm>
          <a:prstGeom prst="rect">
            <a:avLst/>
          </a:prstGeom>
        </p:spPr>
      </p:pic>
      <p:sp>
        <p:nvSpPr>
          <p:cNvPr id="6" name="Szövegdoboz 5"/>
          <p:cNvSpPr txBox="1"/>
          <p:nvPr/>
        </p:nvSpPr>
        <p:spPr>
          <a:xfrm>
            <a:off x="714348" y="3571876"/>
            <a:ext cx="4857784" cy="2246769"/>
          </a:xfrm>
          <a:prstGeom prst="rect">
            <a:avLst/>
          </a:prstGeom>
          <a:noFill/>
        </p:spPr>
        <p:txBody>
          <a:bodyPr wrap="square" rtlCol="0">
            <a:spAutoFit/>
          </a:bodyPr>
          <a:lstStyle/>
          <a:p>
            <a:r>
              <a:rPr lang="hu-HU" dirty="0" err="1" smtClean="0">
                <a:solidFill>
                  <a:schemeClr val="bg1">
                    <a:lumMod val="95000"/>
                  </a:schemeClr>
                </a:solidFill>
              </a:rPr>
              <a:t>Navratil</a:t>
            </a:r>
            <a:r>
              <a:rPr lang="hu-HU" dirty="0" smtClean="0">
                <a:solidFill>
                  <a:schemeClr val="bg1">
                    <a:lumMod val="95000"/>
                  </a:schemeClr>
                </a:solidFill>
              </a:rPr>
              <a:t> László Pécsett él egy Baptista Szeretetotthonban. Képei felajánlásával és nyugdíjából mozgássérült gyerekeket támogat, „örökbe fogadva Őket” . Jelenleg 63 „unokája” van. Kapcsolat vele a </a:t>
            </a:r>
            <a:r>
              <a:rPr lang="hu-HU" dirty="0" err="1" smtClean="0">
                <a:solidFill>
                  <a:schemeClr val="bg1">
                    <a:lumMod val="95000"/>
                  </a:schemeClr>
                </a:solidFill>
              </a:rPr>
              <a:t>facebook-on</a:t>
            </a:r>
            <a:r>
              <a:rPr lang="hu-HU" dirty="0" smtClean="0">
                <a:solidFill>
                  <a:schemeClr val="bg1">
                    <a:lumMod val="95000"/>
                  </a:schemeClr>
                </a:solidFill>
              </a:rPr>
              <a:t> is felvehető, címe és telefonszáma nálam elérhető.</a:t>
            </a:r>
            <a:endParaRPr lang="hu-HU"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582594"/>
          </a:xfrm>
        </p:spPr>
        <p:txBody>
          <a:bodyPr/>
          <a:lstStyle/>
          <a:p>
            <a:r>
              <a:rPr lang="hu-HU" sz="1800" dirty="0" smtClean="0">
                <a:solidFill>
                  <a:schemeClr val="bg1"/>
                </a:solidFill>
              </a:rPr>
              <a:t>TASSY JOLÁN  CSÉPA  1942-2008</a:t>
            </a:r>
            <a:endParaRPr lang="hu-HU" sz="1800" dirty="0">
              <a:solidFill>
                <a:schemeClr val="bg1"/>
              </a:solidFill>
            </a:endParaRPr>
          </a:p>
        </p:txBody>
      </p:sp>
      <p:pic>
        <p:nvPicPr>
          <p:cNvPr id="17" name="Kép 16" descr="22b.JPG"/>
          <p:cNvPicPr>
            <a:picLocks noChangeAspect="1"/>
          </p:cNvPicPr>
          <p:nvPr/>
        </p:nvPicPr>
        <p:blipFill>
          <a:blip r:embed="rId2" cstate="print"/>
          <a:stretch>
            <a:fillRect/>
          </a:stretch>
        </p:blipFill>
        <p:spPr>
          <a:xfrm>
            <a:off x="4929190" y="1214422"/>
            <a:ext cx="3842098" cy="5122800"/>
          </a:xfrm>
          <a:prstGeom prst="rect">
            <a:avLst/>
          </a:prstGeom>
          <a:ln w="38100">
            <a:solidFill>
              <a:schemeClr val="bg1"/>
            </a:solidFill>
          </a:ln>
        </p:spPr>
      </p:pic>
      <p:pic>
        <p:nvPicPr>
          <p:cNvPr id="6" name="Kép 5" descr="kiáll 18 -1964.jpg"/>
          <p:cNvPicPr>
            <a:picLocks noChangeAspect="1"/>
          </p:cNvPicPr>
          <p:nvPr/>
        </p:nvPicPr>
        <p:blipFill>
          <a:blip r:embed="rId3" cstate="print"/>
          <a:srcRect l="7505" b="5454"/>
          <a:stretch>
            <a:fillRect/>
          </a:stretch>
        </p:blipFill>
        <p:spPr>
          <a:xfrm>
            <a:off x="500034" y="1214422"/>
            <a:ext cx="3643017" cy="5123805"/>
          </a:xfrm>
          <a:prstGeom prst="rect">
            <a:avLst/>
          </a:prstGeom>
          <a:ln w="38100">
            <a:solidFill>
              <a:srgbClr val="FFFCE7"/>
            </a:solid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5301372</TotalTime>
  <Words>2474</Words>
  <Application>Microsoft Office PowerPoint</Application>
  <PresentationFormat>Diavetítés a képernyőre (4:3 oldalarány)</PresentationFormat>
  <Paragraphs>174</Paragraphs>
  <Slides>75</Slides>
  <Notes>1</Notes>
  <HiddenSlides>0</HiddenSlides>
  <MMClips>0</MMClips>
  <ScaleCrop>false</ScaleCrop>
  <HeadingPairs>
    <vt:vector size="4" baseType="variant">
      <vt:variant>
        <vt:lpstr>Téma</vt:lpstr>
      </vt:variant>
      <vt:variant>
        <vt:i4>1</vt:i4>
      </vt:variant>
      <vt:variant>
        <vt:lpstr>Diacímek</vt:lpstr>
      </vt:variant>
      <vt:variant>
        <vt:i4>75</vt:i4>
      </vt:variant>
    </vt:vector>
  </HeadingPairs>
  <TitlesOfParts>
    <vt:vector size="76" baseType="lpstr">
      <vt:lpstr>Alapértelmezett terv</vt:lpstr>
      <vt:lpstr>Tassy Jolán Naplójának könyvbemutatója és képeinek kiállítása A Ciszterci Szent Imre Gimnáziumban 2018. december 11-én 16 órakor  A könyvet a szerkesztő Rab-Kováts Éva művésztanár mutatja be A rendezvény védnöke  Dr. Beer Miklós  váci megyéspüspök</vt:lpstr>
      <vt:lpstr>2. dia</vt:lpstr>
      <vt:lpstr>  Tassy Jolán  „SZERESSÉTEK AZ ÉLETET” Napló I. kötet  </vt:lpstr>
      <vt:lpstr>A NAPLÓ MEGJELENÉSÉT TÁMOGATÓKNAK KÖSZÖNJÜK  ADOMÁNYAIKAT!</vt:lpstr>
      <vt:lpstr>Megismerkedésünk színhelye - Munkaterápiás foglalkozás irányításommal az ORFI-ban 1979. 1972-1979</vt:lpstr>
      <vt:lpstr>Majd 40 évvel később az ARANYTÍZ Kultúrház  termeiben  kiállításom mozgássérült barátaimmal + Tassy Jolán emlékére + Rizmayer János emlékére és Navratil Lászlóval képeivel  </vt:lpstr>
      <vt:lpstr>+ Rizmayer János Herenden élt és egy balassagyarmati Otthonban halt meg.   Rám bízott képei adományként megvásárolhatók a Tassy Alapítvány létesítése céljából  </vt:lpstr>
      <vt:lpstr>NAVRATIL LÁSZLÓ képei előtt</vt:lpstr>
      <vt:lpstr>TASSY JOLÁN  CSÉPA  1942-2008</vt:lpstr>
      <vt:lpstr>10. dia</vt:lpstr>
      <vt:lpstr>Hat évvel idősebb bátyjával</vt:lpstr>
      <vt:lpstr>A hajdúszoboszlói üdülőben Édesanyjával Itt már csak fogódzkodva tudott járni</vt:lpstr>
      <vt:lpstr>Elsőáldozóként Tassy mama imazsámolyán </vt:lpstr>
      <vt:lpstr>Tassy Dezső  az édesapa </vt:lpstr>
      <vt:lpstr>Dezső bácsi legénykorában muzsikáló barátai körében –balról a második</vt:lpstr>
      <vt:lpstr>Tassy mama háborúba induló testvéreivel</vt:lpstr>
      <vt:lpstr>Az imádságos lelkű nagymama  sokat vigyázott a gyermek Jolánkára</vt:lpstr>
      <vt:lpstr>18. dia</vt:lpstr>
      <vt:lpstr>19. dia</vt:lpstr>
      <vt:lpstr>20. dia</vt:lpstr>
      <vt:lpstr>Papírcsipkék</vt:lpstr>
      <vt:lpstr>Az Édesanya, Dancsó Etelka jobbszélen férjével és a kis Dezsővel A kovácsmester Dancsó Ferenc nagyapa  családjával </vt:lpstr>
      <vt:lpstr>A régi családi ház az utcára néző fodrászüzlet ajtajával</vt:lpstr>
      <vt:lpstr>Az Édesapa nagybátyjától örökölt fodrászüzlete  vendégeivel és történeteikkel a kis Jolánka számára igazi élményforrás volt.</vt:lpstr>
      <vt:lpstr>Csépai utca – fenyőfás házuk a templom mellett</vt:lpstr>
      <vt:lpstr>26. dia</vt:lpstr>
      <vt:lpstr>Édesanya és Dezső a gondoskodó testvér</vt:lpstr>
      <vt:lpstr>   Az iskola, a közösség, a tanulás hiánya pótolhatatlan veszteséget jelentett számára. Hétévesen beíratták iskolába, de csak fél évet járhatott oda, mert megbetegedett, izomsorvadása miatt nem tudott már lábra állni.     </vt:lpstr>
      <vt:lpstr>Az omladozó régi házat újjá kellett építeni</vt:lpstr>
      <vt:lpstr>Jolika birodalma az előszoba sarkában kiterjedt baráti levelezésével egy kitágult világ központja volt .</vt:lpstr>
      <vt:lpstr>A boldog gyermekkor színhelye Szelevény mellett  a Haleszban. Szőlőbirtok a „fellegvárral”. </vt:lpstr>
      <vt:lpstr>32. dia</vt:lpstr>
      <vt:lpstr>33. dia</vt:lpstr>
      <vt:lpstr>  REMÉNYEK  ÉS  ÁLMODOZÁSOK KORA</vt:lpstr>
      <vt:lpstr>1960. Január 2.</vt:lpstr>
      <vt:lpstr>Ha elmehetek Pestre, tanulhatok, festő leszek, majd csodálkozhatnak!...Ha megtudják, hogy nem az vagyok, akinek eddig láttak…</vt:lpstr>
      <vt:lpstr>37. dia</vt:lpstr>
      <vt:lpstr>Elhatározását betartva céltudatosan, nagy kitartással és szorgalommal fogott neki a rajzolásnak. Modelljei a környezetében élő barátok, ismerősök,fák, virágok voltak. </vt:lpstr>
      <vt:lpstr>39. dia</vt:lpstr>
      <vt:lpstr>Tassy mama, a türelmes, örök modell</vt:lpstr>
      <vt:lpstr>41. dia</vt:lpstr>
      <vt:lpstr>42. dia</vt:lpstr>
      <vt:lpstr>43. dia</vt:lpstr>
      <vt:lpstr>44. dia</vt:lpstr>
      <vt:lpstr>45. dia</vt:lpstr>
      <vt:lpstr>46. dia</vt:lpstr>
      <vt:lpstr>47. dia</vt:lpstr>
      <vt:lpstr>48. dia</vt:lpstr>
      <vt:lpstr>49. dia</vt:lpstr>
      <vt:lpstr>Hogy gyakoroljon addig is míg megfelelő iskolába mehet, reprodukciókról, fényképekről másolt</vt:lpstr>
      <vt:lpstr>51. dia</vt:lpstr>
      <vt:lpstr>52. dia</vt:lpstr>
      <vt:lpstr>53. dia</vt:lpstr>
      <vt:lpstr>54. dia</vt:lpstr>
      <vt:lpstr>55. dia</vt:lpstr>
      <vt:lpstr>56. dia</vt:lpstr>
      <vt:lpstr>57. dia</vt:lpstr>
      <vt:lpstr>   Költők, írók, festők barátsága   </vt:lpstr>
      <vt:lpstr>      A szellem emberei, akik lehajoltak hozzá és akiktől tanulhatott, akik egyenrangú partnernek tekintették Őt, mind fontos helyet foglaltak el a szívében. A költő, a tanító, a pap, az orvos, egy kicsit mindegyikükbe szerelmes is volt. Nagyon szépen fogalmazta ezt meg: Lehet, hogy ezt a rajongást a szerelem teszi, - írja - de ez nem a testnek szerelme. Ez a léleké, ami önmaga másik felét keresi egész életében.  A csépai tengerész fiú Boldizsár iránti plátói szerelme csupán csak a levelezésükön keresztül lángolhatott. A hónapokig tartó hajózás útleírásai, a fiú őszinte , lélek mélyéről jövő szavai  a nagyvilággal való kapcsolatot is jelentették Jolánka számára. Válaszleveleiben szárnyalhatott a lélek és a fantázia. Itthon azonban, a szabadságok idején a „valóság” szorításában minden megváltozott.  A kis hableány odaadta volna a hangját is a tenger boszorkányának és hogy földi lábakon járhasson vállalta volna hogy véresre törje a lábát a cipő.  „De hableány helyett csak egy kis tajték lehetek a tengeren és sohasem lehetsz az enyém”…   </vt:lpstr>
      <vt:lpstr>Subapárna minták</vt:lpstr>
      <vt:lpstr>61. dia</vt:lpstr>
      <vt:lpstr>62. dia</vt:lpstr>
      <vt:lpstr>63. dia</vt:lpstr>
      <vt:lpstr>64. dia</vt:lpstr>
      <vt:lpstr>65. dia</vt:lpstr>
      <vt:lpstr>66. dia</vt:lpstr>
      <vt:lpstr>„Anyu nélkül semmi vagyok….”</vt:lpstr>
      <vt:lpstr>68. dia</vt:lpstr>
      <vt:lpstr>69. dia</vt:lpstr>
      <vt:lpstr>70. dia</vt:lpstr>
      <vt:lpstr>71. dia</vt:lpstr>
      <vt:lpstr>72. dia</vt:lpstr>
      <vt:lpstr>73. dia</vt:lpstr>
      <vt:lpstr>74. dia</vt:lpstr>
      <vt:lpstr>75. dia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Rab-Kováts Éva</dc:title>
  <dc:creator>otthon</dc:creator>
  <cp:lastModifiedBy>otthon</cp:lastModifiedBy>
  <cp:revision>964</cp:revision>
  <dcterms:created xsi:type="dcterms:W3CDTF">2001-01-25T18:28:04Z</dcterms:created>
  <dcterms:modified xsi:type="dcterms:W3CDTF">2019-01-07T07:27:45Z</dcterms:modified>
</cp:coreProperties>
</file>